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6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57" r:id="rId4"/>
    <p:sldId id="280" r:id="rId5"/>
    <p:sldId id="281" r:id="rId6"/>
    <p:sldId id="26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76" r:id="rId18"/>
  </p:sldIdLst>
  <p:sldSz cx="46451838" cy="26133425"/>
  <p:notesSz cx="6858000" cy="9144000"/>
  <p:defaultTextStyle>
    <a:defPPr>
      <a:defRPr lang="en-US"/>
    </a:defPPr>
    <a:lvl1pPr marL="0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1pPr>
    <a:lvl2pPr marL="2322713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2pPr>
    <a:lvl3pPr marL="4645426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3pPr>
    <a:lvl4pPr marL="6968139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4pPr>
    <a:lvl5pPr marL="9290853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5pPr>
    <a:lvl6pPr marL="11613566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6pPr>
    <a:lvl7pPr marL="13936279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7pPr>
    <a:lvl8pPr marL="16258992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8pPr>
    <a:lvl9pPr marL="18581705" algn="l" defTabSz="2322713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22" userDrawn="1">
          <p15:clr>
            <a:srgbClr val="A4A3A4"/>
          </p15:clr>
        </p15:guide>
        <p15:guide id="2" pos="146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104772"/>
    <a:srgbClr val="003399"/>
    <a:srgbClr val="F0F0F0"/>
    <a:srgbClr val="799A92"/>
    <a:srgbClr val="487173"/>
    <a:srgbClr val="FBD5D0"/>
    <a:srgbClr val="B2B2B2"/>
    <a:srgbClr val="F0F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napToGrid="0" snapToObjects="1">
      <p:cViewPr varScale="1">
        <p:scale>
          <a:sx n="21" d="100"/>
          <a:sy n="21" d="100"/>
        </p:scale>
        <p:origin x="778" y="38"/>
      </p:cViewPr>
      <p:guideLst>
        <p:guide orient="horz" pos="8322"/>
        <p:guide pos="1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3B0B5-52DB-487E-A977-5BF74ACFB4E6}" type="datetimeFigureOut">
              <a:rPr lang="hu-HU" smtClean="0"/>
              <a:t>2024. 11. 11.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466E5-E8D8-4141-AA54-36EC6A50323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01470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3888" y="8118304"/>
            <a:ext cx="39484062" cy="5601749"/>
          </a:xfrm>
        </p:spPr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7776" y="14808941"/>
            <a:ext cx="32516287" cy="66785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322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45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968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290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61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936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258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581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6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81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677582" y="786421"/>
            <a:ext cx="10451664" cy="16720555"/>
          </a:xfrm>
        </p:spPr>
        <p:txBody>
          <a:bodyPr vert="eaVert"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22592" y="786421"/>
            <a:ext cx="30580793" cy="16720555"/>
          </a:xfrm>
        </p:spPr>
        <p:txBody>
          <a:bodyPr vert="eaVert"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01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3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375" y="16793151"/>
            <a:ext cx="39484062" cy="5190387"/>
          </a:xfrm>
        </p:spPr>
        <p:txBody>
          <a:bodyPr anchor="t"/>
          <a:lstStyle>
            <a:lvl1pPr algn="l">
              <a:defRPr sz="20300" b="1" cap="all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375" y="11076462"/>
            <a:ext cx="39484062" cy="5716684"/>
          </a:xfrm>
        </p:spPr>
        <p:txBody>
          <a:bodyPr anchor="b"/>
          <a:lstStyle>
            <a:lvl1pPr marL="0" indent="0">
              <a:buNone/>
              <a:defRPr sz="10200">
                <a:solidFill>
                  <a:schemeClr val="tx1">
                    <a:tint val="75000"/>
                  </a:schemeClr>
                </a:solidFill>
              </a:defRPr>
            </a:lvl1pPr>
            <a:lvl2pPr marL="2322713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2pPr>
            <a:lvl3pPr marL="4645426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3pPr>
            <a:lvl4pPr marL="6968139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4pPr>
            <a:lvl5pPr marL="9290853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5pPr>
            <a:lvl6pPr marL="11613566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6pPr>
            <a:lvl7pPr marL="13936279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7pPr>
            <a:lvl8pPr marL="16258992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8pPr>
            <a:lvl9pPr marL="18581705" indent="0"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32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2592" y="4573352"/>
            <a:ext cx="20516228" cy="12933624"/>
          </a:xfrm>
        </p:spPr>
        <p:txBody>
          <a:bodyPr/>
          <a:lstStyle>
            <a:lvl1pPr>
              <a:defRPr sz="14200"/>
            </a:lvl1pPr>
            <a:lvl2pPr>
              <a:defRPr sz="12200"/>
            </a:lvl2pPr>
            <a:lvl3pPr>
              <a:defRPr sz="102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13018" y="4573352"/>
            <a:ext cx="20516228" cy="12933624"/>
          </a:xfrm>
        </p:spPr>
        <p:txBody>
          <a:bodyPr/>
          <a:lstStyle>
            <a:lvl1pPr>
              <a:defRPr sz="14200"/>
            </a:lvl1pPr>
            <a:lvl2pPr>
              <a:defRPr sz="12200"/>
            </a:lvl2pPr>
            <a:lvl3pPr>
              <a:defRPr sz="102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4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92" y="1046551"/>
            <a:ext cx="41806654" cy="4355571"/>
          </a:xfrm>
        </p:spPr>
        <p:txBody>
          <a:bodyPr/>
          <a:lstStyle>
            <a:lvl1pPr>
              <a:defRPr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2592" y="5849777"/>
            <a:ext cx="20524296" cy="2437910"/>
          </a:xfrm>
        </p:spPr>
        <p:txBody>
          <a:bodyPr anchor="b"/>
          <a:lstStyle>
            <a:lvl1pPr marL="0" indent="0">
              <a:buNone/>
              <a:defRPr sz="12200" b="1"/>
            </a:lvl1pPr>
            <a:lvl2pPr marL="2322713" indent="0">
              <a:buNone/>
              <a:defRPr sz="10200" b="1"/>
            </a:lvl2pPr>
            <a:lvl3pPr marL="4645426" indent="0">
              <a:buNone/>
              <a:defRPr sz="9100" b="1"/>
            </a:lvl3pPr>
            <a:lvl4pPr marL="6968139" indent="0">
              <a:buNone/>
              <a:defRPr sz="8100" b="1"/>
            </a:lvl4pPr>
            <a:lvl5pPr marL="9290853" indent="0">
              <a:buNone/>
              <a:defRPr sz="8100" b="1"/>
            </a:lvl5pPr>
            <a:lvl6pPr marL="11613566" indent="0">
              <a:buNone/>
              <a:defRPr sz="8100" b="1"/>
            </a:lvl6pPr>
            <a:lvl7pPr marL="13936279" indent="0">
              <a:buNone/>
              <a:defRPr sz="8100" b="1"/>
            </a:lvl7pPr>
            <a:lvl8pPr marL="16258992" indent="0">
              <a:buNone/>
              <a:defRPr sz="8100" b="1"/>
            </a:lvl8pPr>
            <a:lvl9pPr marL="18581705" indent="0">
              <a:buNone/>
              <a:defRPr sz="8100" b="1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2592" y="8287682"/>
            <a:ext cx="20524296" cy="15056968"/>
          </a:xfrm>
        </p:spPr>
        <p:txBody>
          <a:bodyPr/>
          <a:lstStyle>
            <a:lvl1pPr>
              <a:defRPr sz="12200"/>
            </a:lvl1pPr>
            <a:lvl2pPr>
              <a:defRPr sz="10200"/>
            </a:lvl2pPr>
            <a:lvl3pPr>
              <a:defRPr sz="91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596896" y="5849777"/>
            <a:ext cx="20532358" cy="2437910"/>
          </a:xfrm>
        </p:spPr>
        <p:txBody>
          <a:bodyPr anchor="b"/>
          <a:lstStyle>
            <a:lvl1pPr marL="0" indent="0">
              <a:buNone/>
              <a:defRPr sz="12200" b="1"/>
            </a:lvl1pPr>
            <a:lvl2pPr marL="2322713" indent="0">
              <a:buNone/>
              <a:defRPr sz="10200" b="1"/>
            </a:lvl2pPr>
            <a:lvl3pPr marL="4645426" indent="0">
              <a:buNone/>
              <a:defRPr sz="9100" b="1"/>
            </a:lvl3pPr>
            <a:lvl4pPr marL="6968139" indent="0">
              <a:buNone/>
              <a:defRPr sz="8100" b="1"/>
            </a:lvl4pPr>
            <a:lvl5pPr marL="9290853" indent="0">
              <a:buNone/>
              <a:defRPr sz="8100" b="1"/>
            </a:lvl5pPr>
            <a:lvl6pPr marL="11613566" indent="0">
              <a:buNone/>
              <a:defRPr sz="8100" b="1"/>
            </a:lvl6pPr>
            <a:lvl7pPr marL="13936279" indent="0">
              <a:buNone/>
              <a:defRPr sz="8100" b="1"/>
            </a:lvl7pPr>
            <a:lvl8pPr marL="16258992" indent="0">
              <a:buNone/>
              <a:defRPr sz="8100" b="1"/>
            </a:lvl8pPr>
            <a:lvl9pPr marL="18581705" indent="0">
              <a:buNone/>
              <a:defRPr sz="8100" b="1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596896" y="8287682"/>
            <a:ext cx="20532358" cy="15056968"/>
          </a:xfrm>
        </p:spPr>
        <p:txBody>
          <a:bodyPr/>
          <a:lstStyle>
            <a:lvl1pPr>
              <a:defRPr sz="12200"/>
            </a:lvl1pPr>
            <a:lvl2pPr>
              <a:defRPr sz="10200"/>
            </a:lvl2pPr>
            <a:lvl3pPr>
              <a:defRPr sz="91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5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7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599" y="1040495"/>
            <a:ext cx="15282335" cy="4428166"/>
          </a:xfrm>
        </p:spPr>
        <p:txBody>
          <a:bodyPr anchor="b"/>
          <a:lstStyle>
            <a:lvl1pPr algn="l">
              <a:defRPr sz="10200" b="1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61378" y="1040503"/>
            <a:ext cx="25967868" cy="22304155"/>
          </a:xfrm>
        </p:spPr>
        <p:txBody>
          <a:bodyPr/>
          <a:lstStyle>
            <a:lvl1pPr>
              <a:defRPr sz="16300"/>
            </a:lvl1pPr>
            <a:lvl2pPr>
              <a:defRPr sz="14200"/>
            </a:lvl2pPr>
            <a:lvl3pPr>
              <a:defRPr sz="12200"/>
            </a:lvl3pPr>
            <a:lvl4pPr>
              <a:defRPr sz="10200"/>
            </a:lvl4pPr>
            <a:lvl5pPr>
              <a:defRPr sz="10200"/>
            </a:lvl5pPr>
            <a:lvl6pPr>
              <a:defRPr sz="10200"/>
            </a:lvl6pPr>
            <a:lvl7pPr>
              <a:defRPr sz="10200"/>
            </a:lvl7pPr>
            <a:lvl8pPr>
              <a:defRPr sz="10200"/>
            </a:lvl8pPr>
            <a:lvl9pPr>
              <a:defRPr sz="10200"/>
            </a:lvl9pPr>
          </a:lstStyle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2599" y="5468669"/>
            <a:ext cx="15282335" cy="17875989"/>
          </a:xfrm>
        </p:spPr>
        <p:txBody>
          <a:bodyPr/>
          <a:lstStyle>
            <a:lvl1pPr marL="0" indent="0">
              <a:buNone/>
              <a:defRPr sz="7100"/>
            </a:lvl1pPr>
            <a:lvl2pPr marL="2322713" indent="0">
              <a:buNone/>
              <a:defRPr sz="6100"/>
            </a:lvl2pPr>
            <a:lvl3pPr marL="4645426" indent="0">
              <a:buNone/>
              <a:defRPr sz="5100"/>
            </a:lvl3pPr>
            <a:lvl4pPr marL="6968139" indent="0">
              <a:buNone/>
              <a:defRPr sz="4600"/>
            </a:lvl4pPr>
            <a:lvl5pPr marL="9290853" indent="0">
              <a:buNone/>
              <a:defRPr sz="4600"/>
            </a:lvl5pPr>
            <a:lvl6pPr marL="11613566" indent="0">
              <a:buNone/>
              <a:defRPr sz="4600"/>
            </a:lvl6pPr>
            <a:lvl7pPr marL="13936279" indent="0">
              <a:buNone/>
              <a:defRPr sz="4600"/>
            </a:lvl7pPr>
            <a:lvl8pPr marL="16258992" indent="0">
              <a:buNone/>
              <a:defRPr sz="4600"/>
            </a:lvl8pPr>
            <a:lvl9pPr marL="18581705" indent="0">
              <a:buNone/>
              <a:defRPr sz="4600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431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4885" y="18293397"/>
            <a:ext cx="27871103" cy="2159642"/>
          </a:xfrm>
        </p:spPr>
        <p:txBody>
          <a:bodyPr anchor="b"/>
          <a:lstStyle>
            <a:lvl1pPr algn="l">
              <a:defRPr sz="10200" b="1"/>
            </a:lvl1pPr>
          </a:lstStyle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04885" y="2335069"/>
            <a:ext cx="27871103" cy="15680055"/>
          </a:xfrm>
        </p:spPr>
        <p:txBody>
          <a:bodyPr/>
          <a:lstStyle>
            <a:lvl1pPr marL="0" indent="0">
              <a:buNone/>
              <a:defRPr sz="16300"/>
            </a:lvl1pPr>
            <a:lvl2pPr marL="2322713" indent="0">
              <a:buNone/>
              <a:defRPr sz="14200"/>
            </a:lvl2pPr>
            <a:lvl3pPr marL="4645426" indent="0">
              <a:buNone/>
              <a:defRPr sz="12200"/>
            </a:lvl3pPr>
            <a:lvl4pPr marL="6968139" indent="0">
              <a:buNone/>
              <a:defRPr sz="10200"/>
            </a:lvl4pPr>
            <a:lvl5pPr marL="9290853" indent="0">
              <a:buNone/>
              <a:defRPr sz="10200"/>
            </a:lvl5pPr>
            <a:lvl6pPr marL="11613566" indent="0">
              <a:buNone/>
              <a:defRPr sz="10200"/>
            </a:lvl6pPr>
            <a:lvl7pPr marL="13936279" indent="0">
              <a:buNone/>
              <a:defRPr sz="10200"/>
            </a:lvl7pPr>
            <a:lvl8pPr marL="16258992" indent="0">
              <a:buNone/>
              <a:defRPr sz="10200"/>
            </a:lvl8pPr>
            <a:lvl9pPr marL="18581705" indent="0">
              <a:buNone/>
              <a:defRPr sz="10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04885" y="20453037"/>
            <a:ext cx="27871103" cy="3067048"/>
          </a:xfrm>
        </p:spPr>
        <p:txBody>
          <a:bodyPr/>
          <a:lstStyle>
            <a:lvl1pPr marL="0" indent="0">
              <a:buNone/>
              <a:defRPr sz="7100"/>
            </a:lvl1pPr>
            <a:lvl2pPr marL="2322713" indent="0">
              <a:buNone/>
              <a:defRPr sz="6100"/>
            </a:lvl2pPr>
            <a:lvl3pPr marL="4645426" indent="0">
              <a:buNone/>
              <a:defRPr sz="5100"/>
            </a:lvl3pPr>
            <a:lvl4pPr marL="6968139" indent="0">
              <a:buNone/>
              <a:defRPr sz="4600"/>
            </a:lvl4pPr>
            <a:lvl5pPr marL="9290853" indent="0">
              <a:buNone/>
              <a:defRPr sz="4600"/>
            </a:lvl5pPr>
            <a:lvl6pPr marL="11613566" indent="0">
              <a:buNone/>
              <a:defRPr sz="4600"/>
            </a:lvl6pPr>
            <a:lvl7pPr marL="13936279" indent="0">
              <a:buNone/>
              <a:defRPr sz="4600"/>
            </a:lvl7pPr>
            <a:lvl8pPr marL="16258992" indent="0">
              <a:buNone/>
              <a:defRPr sz="4600"/>
            </a:lvl8pPr>
            <a:lvl9pPr marL="18581705" indent="0">
              <a:buNone/>
              <a:defRPr sz="4600"/>
            </a:lvl9pPr>
          </a:lstStyle>
          <a:p>
            <a:pPr lvl="0"/>
            <a:r>
              <a:rPr lang="hu-H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87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2592" y="1046551"/>
            <a:ext cx="41806654" cy="4355571"/>
          </a:xfrm>
          <a:prstGeom prst="rect">
            <a:avLst/>
          </a:prstGeom>
        </p:spPr>
        <p:txBody>
          <a:bodyPr vert="horz" lIns="464543" tIns="232271" rIns="464543" bIns="232271" rtlCol="0" anchor="ctr">
            <a:normAutofit/>
          </a:bodyPr>
          <a:lstStyle/>
          <a:p>
            <a:r>
              <a:rPr lang="hu-H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2592" y="6097804"/>
            <a:ext cx="41806654" cy="17246851"/>
          </a:xfrm>
          <a:prstGeom prst="rect">
            <a:avLst/>
          </a:prstGeom>
        </p:spPr>
        <p:txBody>
          <a:bodyPr vert="horz" lIns="464543" tIns="232271" rIns="464543" bIns="232271" rtlCol="0">
            <a:normAutofit/>
          </a:bodyPr>
          <a:lstStyle/>
          <a:p>
            <a:pPr lvl="0"/>
            <a:r>
              <a:rPr lang="hu-HU"/>
              <a:t>Click to edit Master text styles</a:t>
            </a:r>
          </a:p>
          <a:p>
            <a:pPr lvl="1"/>
            <a:r>
              <a:rPr lang="hu-HU"/>
              <a:t>Second level</a:t>
            </a:r>
          </a:p>
          <a:p>
            <a:pPr lvl="2"/>
            <a:r>
              <a:rPr lang="hu-HU"/>
              <a:t>Third level</a:t>
            </a:r>
          </a:p>
          <a:p>
            <a:pPr lvl="3"/>
            <a:r>
              <a:rPr lang="hu-HU"/>
              <a:t>Fourth level</a:t>
            </a:r>
          </a:p>
          <a:p>
            <a:pPr lvl="4"/>
            <a:r>
              <a:rPr lang="hu-H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22592" y="24221816"/>
            <a:ext cx="10838762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l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2B06D-4C5B-8D4F-955F-7DF9BA801E4E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871045" y="24221816"/>
            <a:ext cx="14709749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ctr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290484" y="24221816"/>
            <a:ext cx="10838762" cy="1391364"/>
          </a:xfrm>
          <a:prstGeom prst="rect">
            <a:avLst/>
          </a:prstGeom>
        </p:spPr>
        <p:txBody>
          <a:bodyPr vert="horz" lIns="464543" tIns="232271" rIns="464543" bIns="232271" rtlCol="0" anchor="ctr"/>
          <a:lstStyle>
            <a:lvl1pPr algn="r">
              <a:defRPr sz="6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A1CF5-0286-7A40-879A-48313EDD37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9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322713" rtl="0" eaLnBrk="1" latinLnBrk="0" hangingPunct="1">
        <a:spcBef>
          <a:spcPct val="0"/>
        </a:spcBef>
        <a:buNone/>
        <a:defRPr sz="2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42035" indent="-1742035" algn="l" defTabSz="2322713" rtl="0" eaLnBrk="1" latinLnBrk="0" hangingPunct="1">
        <a:spcBef>
          <a:spcPct val="20000"/>
        </a:spcBef>
        <a:buFont typeface="Arial"/>
        <a:buChar char="•"/>
        <a:defRPr sz="16300" kern="1200">
          <a:solidFill>
            <a:schemeClr val="tx1"/>
          </a:solidFill>
          <a:latin typeface="+mn-lt"/>
          <a:ea typeface="+mn-ea"/>
          <a:cs typeface="+mn-cs"/>
        </a:defRPr>
      </a:lvl1pPr>
      <a:lvl2pPr marL="3774409" indent="-1451696" algn="l" defTabSz="2322713" rtl="0" eaLnBrk="1" latinLnBrk="0" hangingPunct="1">
        <a:spcBef>
          <a:spcPct val="20000"/>
        </a:spcBef>
        <a:buFont typeface="Arial"/>
        <a:buChar char="–"/>
        <a:defRPr sz="14200" kern="1200">
          <a:solidFill>
            <a:schemeClr val="tx1"/>
          </a:solidFill>
          <a:latin typeface="+mn-lt"/>
          <a:ea typeface="+mn-ea"/>
          <a:cs typeface="+mn-cs"/>
        </a:defRPr>
      </a:lvl2pPr>
      <a:lvl3pPr marL="5806783" indent="-1161357" algn="l" defTabSz="2322713" rtl="0" eaLnBrk="1" latinLnBrk="0" hangingPunct="1">
        <a:spcBef>
          <a:spcPct val="20000"/>
        </a:spcBef>
        <a:buFont typeface="Arial"/>
        <a:buChar char="•"/>
        <a:defRPr sz="12200" kern="1200">
          <a:solidFill>
            <a:schemeClr val="tx1"/>
          </a:solidFill>
          <a:latin typeface="+mn-lt"/>
          <a:ea typeface="+mn-ea"/>
          <a:cs typeface="+mn-cs"/>
        </a:defRPr>
      </a:lvl3pPr>
      <a:lvl4pPr marL="8129496" indent="-1161357" algn="l" defTabSz="2322713" rtl="0" eaLnBrk="1" latinLnBrk="0" hangingPunct="1">
        <a:spcBef>
          <a:spcPct val="20000"/>
        </a:spcBef>
        <a:buFont typeface="Arial"/>
        <a:buChar char="–"/>
        <a:defRPr sz="10200" kern="1200">
          <a:solidFill>
            <a:schemeClr val="tx1"/>
          </a:solidFill>
          <a:latin typeface="+mn-lt"/>
          <a:ea typeface="+mn-ea"/>
          <a:cs typeface="+mn-cs"/>
        </a:defRPr>
      </a:lvl4pPr>
      <a:lvl5pPr marL="10452209" indent="-1161357" algn="l" defTabSz="2322713" rtl="0" eaLnBrk="1" latinLnBrk="0" hangingPunct="1">
        <a:spcBef>
          <a:spcPct val="20000"/>
        </a:spcBef>
        <a:buFont typeface="Arial"/>
        <a:buChar char="»"/>
        <a:defRPr sz="10200" kern="1200">
          <a:solidFill>
            <a:schemeClr val="tx1"/>
          </a:solidFill>
          <a:latin typeface="+mn-lt"/>
          <a:ea typeface="+mn-ea"/>
          <a:cs typeface="+mn-cs"/>
        </a:defRPr>
      </a:lvl5pPr>
      <a:lvl6pPr marL="12774922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6pPr>
      <a:lvl7pPr marL="15097636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7pPr>
      <a:lvl8pPr marL="17420349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8pPr>
      <a:lvl9pPr marL="19743062" indent="-1161357" algn="l" defTabSz="2322713" rtl="0" eaLnBrk="1" latinLnBrk="0" hangingPunct="1">
        <a:spcBef>
          <a:spcPct val="20000"/>
        </a:spcBef>
        <a:buFont typeface="Arial"/>
        <a:buChar char="•"/>
        <a:defRPr sz="10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322713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2pPr>
      <a:lvl3pPr marL="4645426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3pPr>
      <a:lvl4pPr marL="6968139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290853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613566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936279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6258992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8581705" algn="l" defTabSz="2322713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hummel.rudolf@kemoh.h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8.sv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alyazat.gov.hu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2" y="-2"/>
            <a:ext cx="46451838" cy="26133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10" y="2"/>
            <a:ext cx="46436017" cy="53393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93003" y="23289718"/>
            <a:ext cx="30065830" cy="1484741"/>
          </a:xfrm>
          <a:prstGeom prst="rect">
            <a:avLst/>
          </a:prstGeom>
          <a:noFill/>
        </p:spPr>
        <p:txBody>
          <a:bodyPr wrap="square" lIns="464543" tIns="232271" rIns="464543" bIns="232271" rtlCol="0">
            <a:spAutoFit/>
          </a:bodyPr>
          <a:lstStyle/>
          <a:p>
            <a:pPr algn="ctr"/>
            <a:r>
              <a:rPr lang="hu-HU" sz="6600" dirty="0">
                <a:latin typeface="Arial Regular"/>
                <a:cs typeface="Arial"/>
              </a:rPr>
              <a:t>Előadó: Hummel Rudolf főosztályvezető, szakmai megvalósító</a:t>
            </a:r>
            <a:endParaRPr lang="en-US" sz="6600" dirty="0">
              <a:latin typeface="Arial Regular"/>
              <a:cs typeface="Arial"/>
            </a:endParaRP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46B5DAAB-0F12-1C74-A009-325255D13EF6}"/>
              </a:ext>
            </a:extLst>
          </p:cNvPr>
          <p:cNvSpPr txBox="1"/>
          <p:nvPr/>
        </p:nvSpPr>
        <p:spPr>
          <a:xfrm>
            <a:off x="5494469" y="14051531"/>
            <a:ext cx="354787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TOP-PLUSZ-3.1.3-23 „Helyi humán fejlesztések” pályázati felhívás és vármegyei értékelési szempontok bemutatása </a:t>
            </a:r>
            <a:endParaRPr lang="en-US" sz="9600" dirty="0">
              <a:latin typeface="Arial Black" panose="020B0A04020102020204" pitchFamily="34" charset="0"/>
              <a:cs typeface="Arial Regular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BE857544-E05E-DDF9-48EA-C79ABD55AC8F}"/>
              </a:ext>
            </a:extLst>
          </p:cNvPr>
          <p:cNvSpPr txBox="1"/>
          <p:nvPr/>
        </p:nvSpPr>
        <p:spPr>
          <a:xfrm>
            <a:off x="8383973" y="19531584"/>
            <a:ext cx="29699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0" dirty="0">
                <a:latin typeface="Arial Regular"/>
                <a:cs typeface="Arial" panose="020B0604020202020204" pitchFamily="34" charset="0"/>
              </a:rPr>
              <a:t>SZÚT-VEP, TOP-PLUSZ-3.1.3-23 WORKSHOP</a:t>
            </a:r>
          </a:p>
          <a:p>
            <a:pPr algn="ctr"/>
            <a:r>
              <a:rPr lang="hu-HU" sz="6000" dirty="0">
                <a:latin typeface="Arial Regular"/>
                <a:cs typeface="Arial" panose="020B0604020202020204" pitchFamily="34" charset="0"/>
              </a:rPr>
              <a:t>Oroszlány, 2024.11.13. szerda 10.00 óra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49D729C6-7619-4A8A-C294-130F945A7743}"/>
              </a:ext>
            </a:extLst>
          </p:cNvPr>
          <p:cNvSpPr txBox="1"/>
          <p:nvPr/>
        </p:nvSpPr>
        <p:spPr>
          <a:xfrm>
            <a:off x="8706319" y="6085692"/>
            <a:ext cx="29552514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dirty="0"/>
              <a:t>TOP_Plusz-3.1.3-23-KO2-2024-000002</a:t>
            </a:r>
          </a:p>
          <a:p>
            <a:pPr algn="ctr"/>
            <a:r>
              <a:rPr lang="hu-HU" dirty="0"/>
              <a:t>Komárom-Esztergom vármegyei SZÚT és MEP(VEP) megújítása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2E427600-8F35-67D1-554F-A5BEA7828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72446" y="23157115"/>
            <a:ext cx="3032603" cy="207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98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92E2F-D650-4CB9-ADF8-AEB320E6D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E8CA79D1-5348-F81E-2A5D-C604C4A8487B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48265AD-262D-E00E-85DC-6B14C3A79CD9}"/>
              </a:ext>
            </a:extLst>
          </p:cNvPr>
          <p:cNvSpPr/>
          <p:nvPr/>
        </p:nvSpPr>
        <p:spPr>
          <a:xfrm rot="2679473">
            <a:off x="11130626" y="5892181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A5786FE-5B9D-86BE-5D8A-2F322E87ED7B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7181922-7BDC-A753-B9D7-B080EBE530F2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A264122A-A0E0-B803-23A4-8BB2B571C990}"/>
              </a:ext>
            </a:extLst>
          </p:cNvPr>
          <p:cNvSpPr txBox="1"/>
          <p:nvPr/>
        </p:nvSpPr>
        <p:spPr>
          <a:xfrm>
            <a:off x="2612916" y="18563233"/>
            <a:ext cx="409088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Szolgáltatásfejlesztési cselekvési tervet kell készíteni (felhívás 10. sz. melléklete)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3BD29E5-6498-6EBC-BA37-31BBDE9E4123}"/>
              </a:ext>
            </a:extLst>
          </p:cNvPr>
          <p:cNvSpPr txBox="1"/>
          <p:nvPr/>
        </p:nvSpPr>
        <p:spPr>
          <a:xfrm>
            <a:off x="2711286" y="10890540"/>
            <a:ext cx="413228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3. Szolgáltatásokhoz való hozzáférés javítása, összehangolása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2F5EC3CE-B7EA-18AB-1512-2D73E7C008E2}"/>
              </a:ext>
            </a:extLst>
          </p:cNvPr>
          <p:cNvSpPr txBox="1"/>
          <p:nvPr/>
        </p:nvSpPr>
        <p:spPr>
          <a:xfrm>
            <a:off x="2711286" y="13204523"/>
            <a:ext cx="4090887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Tevékenységek: mobil könyvtári szolgáltatások, iskolapszichológus alkalmazása, kiterjesztett hatáskörű ápolók alkalmazása, egészségügyi dolgozók mentális támogatása, esetmenedzser alkalmazása, gyógypedagógiai szolgáltatások fejlesztése…</a:t>
            </a:r>
          </a:p>
        </p:txBody>
      </p:sp>
    </p:spTree>
    <p:extLst>
      <p:ext uri="{BB962C8B-B14F-4D97-AF65-F5344CB8AC3E}">
        <p14:creationId xmlns:p14="http://schemas.microsoft.com/office/powerpoint/2010/main" val="4197936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2811C-D54B-CBB1-F6A5-CEB064FC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2F9BD5B-807B-3BCC-B4C1-D5236417026F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8B8339F-CC67-0478-D7DA-4F29E1B2FCDE}"/>
              </a:ext>
            </a:extLst>
          </p:cNvPr>
          <p:cNvSpPr/>
          <p:nvPr/>
        </p:nvSpPr>
        <p:spPr>
          <a:xfrm rot="2679473">
            <a:off x="-11310275" y="-9178136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49246BA-1C5A-B09D-E5CF-CD5EB4D87CB9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35EC0965-9714-EE87-ABDB-C1B00A7930C5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6351C367-3C0D-6A10-CE81-B375EC487D8A}"/>
              </a:ext>
            </a:extLst>
          </p:cNvPr>
          <p:cNvSpPr txBox="1"/>
          <p:nvPr/>
        </p:nvSpPr>
        <p:spPr>
          <a:xfrm>
            <a:off x="2711286" y="10890540"/>
            <a:ext cx="4132281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4. Egészségfejlesztés és egészségügyi prevenciós programok szervezése, a programokra való eljutás segítése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9004A196-98E1-0956-8A22-14E77E303B8E}"/>
              </a:ext>
            </a:extLst>
          </p:cNvPr>
          <p:cNvSpPr txBox="1"/>
          <p:nvPr/>
        </p:nvSpPr>
        <p:spPr>
          <a:xfrm>
            <a:off x="2711286" y="13204523"/>
            <a:ext cx="409088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Tevékenységek: egészségfejlesztő és egészségtudatosságot erősítő képzési programok, tanácsadás, óvodai mozgásfejlesztés, általános iskolai tanítási időn kívüli programok…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6584365D-1B08-85B5-FA28-62E56790ACEE}"/>
              </a:ext>
            </a:extLst>
          </p:cNvPr>
          <p:cNvSpPr txBox="1"/>
          <p:nvPr/>
        </p:nvSpPr>
        <p:spPr>
          <a:xfrm>
            <a:off x="2711286" y="15937605"/>
            <a:ext cx="30784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Választható, önállóan nem támogatható tevékenységek (felhívás 2.1.2.2 pont)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6C84DA3D-E0CF-B433-3DC1-37E040888492}"/>
              </a:ext>
            </a:extLst>
          </p:cNvPr>
          <p:cNvSpPr txBox="1"/>
          <p:nvPr/>
        </p:nvSpPr>
        <p:spPr>
          <a:xfrm>
            <a:off x="2842582" y="16553328"/>
            <a:ext cx="40897969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u-HU" sz="6600" dirty="0">
              <a:latin typeface="Arial Regular"/>
            </a:endParaRP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Bűnmegelőzést és közbiztonság javítását segítő programok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Kerékpáros közlekedés népszerűsítése, közlekedésbiztonság (elsősorban gyermekek)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Eszközbeszerzés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Digitális kompetenciafejlesztő tréningek, képzések (mélyszegénységben élő gyermekek, fiatal felnőttek, romák, fogyatékkal élők, idősek)</a:t>
            </a:r>
            <a:endParaRPr lang="hu-HU" sz="6600" dirty="0"/>
          </a:p>
        </p:txBody>
      </p:sp>
    </p:spTree>
    <p:extLst>
      <p:ext uri="{BB962C8B-B14F-4D97-AF65-F5344CB8AC3E}">
        <p14:creationId xmlns:p14="http://schemas.microsoft.com/office/powerpoint/2010/main" val="392524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254B-E0FC-2E75-26DF-A750A6B19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3944EC74-4252-A832-76DD-ACE139095755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DB68DBA-BC86-3D2C-DE13-B230DF9F3421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5EF4B4-86A4-B982-4E52-04378909E73A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5" name="Folyamatábra: Dokumentum 4">
            <a:extLst>
              <a:ext uri="{FF2B5EF4-FFF2-40B4-BE49-F238E27FC236}">
                <a16:creationId xmlns:a16="http://schemas.microsoft.com/office/drawing/2014/main" id="{050C6AAA-2B87-462A-94F0-1C7417D0C40C}"/>
              </a:ext>
            </a:extLst>
          </p:cNvPr>
          <p:cNvSpPr/>
          <p:nvPr/>
        </p:nvSpPr>
        <p:spPr>
          <a:xfrm>
            <a:off x="3200400" y="10896600"/>
            <a:ext cx="17716500" cy="3809991"/>
          </a:xfrm>
          <a:prstGeom prst="flowChartDocumen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7200" b="1" dirty="0">
                <a:latin typeface="Arial Regular"/>
              </a:rPr>
              <a:t>Kötelezően megvalósítandó tevékenységek</a:t>
            </a:r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B051651B-FD03-5E5C-C54E-864710647E41}"/>
              </a:ext>
            </a:extLst>
          </p:cNvPr>
          <p:cNvSpPr/>
          <p:nvPr/>
        </p:nvSpPr>
        <p:spPr>
          <a:xfrm>
            <a:off x="3200400" y="15888236"/>
            <a:ext cx="17716500" cy="8724900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F339B017-402E-0EAB-4072-FFA3745773EA}"/>
              </a:ext>
            </a:extLst>
          </p:cNvPr>
          <p:cNvSpPr txBox="1"/>
          <p:nvPr/>
        </p:nvSpPr>
        <p:spPr>
          <a:xfrm>
            <a:off x="3790184" y="16781801"/>
            <a:ext cx="16174216" cy="7201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Infokommunikációs akadálymentesítés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Nyilvánosság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2 fő vezető és 2 fő alkalmazott részére 6 óra időtartamú esélyegyenlőségi képzés biztosítása (elszámolható költség)</a:t>
            </a:r>
          </a:p>
          <a:p>
            <a:pPr marL="857250" indent="-857250" algn="just">
              <a:buFont typeface="Arial" panose="020B0604020202020204" pitchFamily="34" charset="0"/>
              <a:buChar char="•"/>
            </a:pPr>
            <a:r>
              <a:rPr lang="hu-HU" sz="6600" dirty="0">
                <a:latin typeface="Arial Regular"/>
              </a:rPr>
              <a:t>Projekt munkacsoport létrehozása és működtetése</a:t>
            </a:r>
          </a:p>
        </p:txBody>
      </p:sp>
      <p:sp>
        <p:nvSpPr>
          <p:cNvPr id="14" name="Folyamatábra: Dokumentum 13">
            <a:extLst>
              <a:ext uri="{FF2B5EF4-FFF2-40B4-BE49-F238E27FC236}">
                <a16:creationId xmlns:a16="http://schemas.microsoft.com/office/drawing/2014/main" id="{E3FA2CE3-593D-1437-39F6-9CF966F32626}"/>
              </a:ext>
            </a:extLst>
          </p:cNvPr>
          <p:cNvSpPr/>
          <p:nvPr/>
        </p:nvSpPr>
        <p:spPr>
          <a:xfrm>
            <a:off x="25397619" y="10079281"/>
            <a:ext cx="17716500" cy="3809991"/>
          </a:xfrm>
          <a:prstGeom prst="flowChartDocumen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7200" b="1" dirty="0">
                <a:latin typeface="Arial Regular"/>
              </a:rPr>
              <a:t>Költségkorlátok</a:t>
            </a:r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C7FC5897-4D26-CA39-F0ED-1389E9FFFA26}"/>
              </a:ext>
            </a:extLst>
          </p:cNvPr>
          <p:cNvSpPr/>
          <p:nvPr/>
        </p:nvSpPr>
        <p:spPr>
          <a:xfrm>
            <a:off x="25534938" y="15087600"/>
            <a:ext cx="17716500" cy="9525536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E93546D7-4A09-55FA-4792-DAEB57E9AD81}"/>
              </a:ext>
            </a:extLst>
          </p:cNvPr>
          <p:cNvSpPr txBox="1"/>
          <p:nvPr/>
        </p:nvSpPr>
        <p:spPr>
          <a:xfrm>
            <a:off x="25672257" y="15379839"/>
            <a:ext cx="17441862" cy="9233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Természetbeni juttatások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3%)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Helyi kulturális közösségfejlesztési folyamat (min. 16,5 millió,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50 </a:t>
            </a:r>
            <a:r>
              <a:rPr lang="hu-HU" sz="5400" dirty="0" err="1">
                <a:latin typeface="Arial Regular"/>
              </a:rPr>
              <a:t>MFt</a:t>
            </a:r>
            <a:endParaRPr lang="hu-HU" sz="5400" dirty="0">
              <a:latin typeface="Arial Regular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Eszközbeszerzés (legfeljebb 15%)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Digitális kompetenciafejlesztés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5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Bűnmegelőzés, közbiztonság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Kerékpáros közlekedés népszerűsítése, közlekedésbiztonság (20%,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Közösség és egészségfejlesztés, sport (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30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hu-HU" sz="5400" dirty="0">
                <a:latin typeface="Arial Regular"/>
              </a:rPr>
              <a:t>Digitális kompetenciafejlesztő programok szervezése, odajutás segítése (10%, </a:t>
            </a:r>
            <a:r>
              <a:rPr lang="hu-HU" sz="5400" dirty="0" err="1">
                <a:latin typeface="Arial Regular"/>
              </a:rPr>
              <a:t>max</a:t>
            </a:r>
            <a:r>
              <a:rPr lang="hu-HU" sz="5400" dirty="0">
                <a:latin typeface="Arial Regular"/>
              </a:rPr>
              <a:t>. 25 </a:t>
            </a:r>
            <a:r>
              <a:rPr lang="hu-HU" sz="5400" dirty="0" err="1">
                <a:latin typeface="Arial Regular"/>
              </a:rPr>
              <a:t>MFt</a:t>
            </a:r>
            <a:r>
              <a:rPr lang="hu-HU" sz="5400" dirty="0">
                <a:latin typeface="Arial Regular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93140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CB2A8-0B77-F2C8-D749-0E979355E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D64921F-5437-CCCE-206B-3D91D6F4B72F}"/>
              </a:ext>
            </a:extLst>
          </p:cNvPr>
          <p:cNvSpPr/>
          <p:nvPr/>
        </p:nvSpPr>
        <p:spPr>
          <a:xfrm>
            <a:off x="2711286" y="81350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6F977D7-0083-104E-C38D-E6595AD283BC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D917B9B-4DE9-F78B-65E1-B68EC41261BE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3" name="Folyamatábra: Késleltetés 2">
            <a:extLst>
              <a:ext uri="{FF2B5EF4-FFF2-40B4-BE49-F238E27FC236}">
                <a16:creationId xmlns:a16="http://schemas.microsoft.com/office/drawing/2014/main" id="{C20C35DC-FBD4-38BC-1C36-1C0ABBD03F94}"/>
              </a:ext>
            </a:extLst>
          </p:cNvPr>
          <p:cNvSpPr/>
          <p:nvPr/>
        </p:nvSpPr>
        <p:spPr>
          <a:xfrm>
            <a:off x="13754100" y="8760710"/>
            <a:ext cx="27660600" cy="16875122"/>
          </a:xfrm>
          <a:prstGeom prst="flowChartDelay">
            <a:avLst/>
          </a:prstGeom>
          <a:gradFill flip="none" rotWithShape="1">
            <a:gsLst>
              <a:gs pos="0">
                <a:srgbClr val="104772">
                  <a:shade val="30000"/>
                  <a:satMod val="115000"/>
                </a:srgbClr>
              </a:gs>
              <a:gs pos="50000">
                <a:srgbClr val="104772">
                  <a:shade val="67500"/>
                  <a:satMod val="115000"/>
                </a:srgbClr>
              </a:gs>
              <a:gs pos="100000">
                <a:srgbClr val="104772">
                  <a:shade val="100000"/>
                  <a:satMod val="115000"/>
                </a:srgbClr>
              </a:gs>
            </a:gsLst>
            <a:lin ang="13500000" scaled="1"/>
            <a:tileRect/>
          </a:gra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Támogatási kérelem kitöltése az EPTK felületen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Megalapozó dokumentum elkészítése (útmutató megalapozó dokumentum elkészítéséhez/Pályázati dokumentumok, segédletek)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(célterületi térkép, igényfelméréshez felhasznált eszközük, kérdőívek)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TSM-ben elvárt egyéb dokumentumok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Konzorciumi megállapodás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Projekt munkacsoport együttműködési megállapodás és jegyzőkönyv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Tevékenység ütemterv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Programnaptár</a:t>
            </a:r>
          </a:p>
          <a:p>
            <a:pPr marL="1524000" indent="-1181100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524000" algn="l"/>
              </a:tabLst>
            </a:pPr>
            <a:r>
              <a:rPr lang="hu-HU" sz="6600" dirty="0">
                <a:latin typeface="Arial Regular"/>
              </a:rPr>
              <a:t>Beszerzendő eszközök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5B1B6D3E-0B16-CF46-1698-E06D3BDA3E91}"/>
              </a:ext>
            </a:extLst>
          </p:cNvPr>
          <p:cNvSpPr txBox="1"/>
          <p:nvPr/>
        </p:nvSpPr>
        <p:spPr>
          <a:xfrm>
            <a:off x="2021562" y="14545216"/>
            <a:ext cx="1028247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>
                <a:latin typeface="Arial Regular"/>
              </a:rPr>
              <a:t>A benyújtandó pályázati csomag tartalma</a:t>
            </a:r>
          </a:p>
        </p:txBody>
      </p:sp>
    </p:spTree>
    <p:extLst>
      <p:ext uri="{BB962C8B-B14F-4D97-AF65-F5344CB8AC3E}">
        <p14:creationId xmlns:p14="http://schemas.microsoft.com/office/powerpoint/2010/main" val="1159979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D164F-85DE-48ED-FC9F-5D77F2159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FA469292-7AB2-F6DD-67B2-F60B740D6BE6}"/>
              </a:ext>
            </a:extLst>
          </p:cNvPr>
          <p:cNvSpPr/>
          <p:nvPr/>
        </p:nvSpPr>
        <p:spPr>
          <a:xfrm>
            <a:off x="-3924300" y="-1"/>
            <a:ext cx="23736300" cy="26133425"/>
          </a:xfrm>
          <a:custGeom>
            <a:avLst/>
            <a:gdLst/>
            <a:ahLst/>
            <a:cxnLst/>
            <a:rect l="l" t="t" r="r" b="b"/>
            <a:pathLst>
              <a:path w="9645029" h="9645029">
                <a:moveTo>
                  <a:pt x="0" y="0"/>
                </a:moveTo>
                <a:lnTo>
                  <a:pt x="9645029" y="0"/>
                </a:lnTo>
                <a:lnTo>
                  <a:pt x="9645029" y="9645030"/>
                </a:lnTo>
                <a:lnTo>
                  <a:pt x="0" y="9645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9C891F36-FB21-33DB-8805-98E30681F52E}"/>
              </a:ext>
            </a:extLst>
          </p:cNvPr>
          <p:cNvSpPr/>
          <p:nvPr/>
        </p:nvSpPr>
        <p:spPr>
          <a:xfrm>
            <a:off x="2711286" y="81350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2D43B44-79A3-6472-D854-D9C289295625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10F7D63A-D6CF-F6B4-5920-CB7211243023}"/>
              </a:ext>
            </a:extLst>
          </p:cNvPr>
          <p:cNvSpPr txBox="1"/>
          <p:nvPr/>
        </p:nvSpPr>
        <p:spPr>
          <a:xfrm>
            <a:off x="28346400" y="5991310"/>
            <a:ext cx="155893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Az értékelés menete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00A2E0D5-CB1F-36B1-F20E-2EC391576608}"/>
              </a:ext>
            </a:extLst>
          </p:cNvPr>
          <p:cNvSpPr txBox="1"/>
          <p:nvPr/>
        </p:nvSpPr>
        <p:spPr>
          <a:xfrm>
            <a:off x="1247775" y="8939390"/>
            <a:ext cx="196310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 algn="ctr">
              <a:buAutoNum type="arabicPeriod"/>
            </a:pPr>
            <a:r>
              <a:rPr lang="hu-HU" sz="6600" b="1" dirty="0">
                <a:latin typeface="Arial Regular"/>
              </a:rPr>
              <a:t>Általános és felhívásspecifikus értékelési szempontok</a:t>
            </a:r>
          </a:p>
          <a:p>
            <a:pPr algn="ctr"/>
            <a:r>
              <a:rPr lang="hu-HU" sz="6600" b="1" dirty="0">
                <a:latin typeface="Arial Regular"/>
              </a:rPr>
              <a:t>(felhívás 8.2 pontja)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CAD95167-1069-D6F8-88B6-3CFB497E2C1E}"/>
              </a:ext>
            </a:extLst>
          </p:cNvPr>
          <p:cNvSpPr txBox="1"/>
          <p:nvPr/>
        </p:nvSpPr>
        <p:spPr>
          <a:xfrm>
            <a:off x="2711286" y="14313284"/>
            <a:ext cx="20012025" cy="904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Illeszkedés  a TOP PLUSZ céljaihoz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Kizáró okok vizsgálata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Szakmai indokoltság, megalapozottság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Partnerség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Fenntarthatóság, horizontális szempontok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b="1" dirty="0">
                <a:latin typeface="Arial Regular"/>
              </a:rPr>
              <a:t>Költségvetés vizsgálata</a:t>
            </a:r>
          </a:p>
          <a:p>
            <a:pPr marL="1143000" indent="-1143000">
              <a:spcBef>
                <a:spcPts val="2400"/>
              </a:spcBef>
              <a:buFont typeface="+mj-lt"/>
              <a:buAutoNum type="arabicPeriod"/>
            </a:pPr>
            <a:r>
              <a:rPr lang="hu-HU" sz="6600" dirty="0">
                <a:latin typeface="Arial Regular"/>
              </a:rPr>
              <a:t>Előnyben részesítést biztosító szempontok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41E35B7B-42C8-4ED6-C4DF-BC4A1D9E4CDE}"/>
              </a:ext>
            </a:extLst>
          </p:cNvPr>
          <p:cNvSpPr txBox="1"/>
          <p:nvPr/>
        </p:nvSpPr>
        <p:spPr>
          <a:xfrm>
            <a:off x="24306267" y="8939390"/>
            <a:ext cx="2001202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6600" b="1" dirty="0">
                <a:latin typeface="Arial Regular"/>
              </a:rPr>
              <a:t>2. Területi értékelési szempontok (Területspecifikus melléklet tartalmazza)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B816BFBF-0740-3DBC-809C-95E959F2F5BE}"/>
              </a:ext>
            </a:extLst>
          </p:cNvPr>
          <p:cNvSpPr txBox="1"/>
          <p:nvPr/>
        </p:nvSpPr>
        <p:spPr>
          <a:xfrm>
            <a:off x="23728529" y="11872108"/>
            <a:ext cx="22301200" cy="13434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vármegyei integrált területi program tartalmazza a vármegyei területi kiválasztási kritériumokat, ezek az alábbiak: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Hozzájárulás a megyei területfejlesztési koncepció és program prioritásaihoz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A vármegyei klímacélokhoz való hozzájárulás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dirty="0">
                <a:latin typeface="Arial Regular"/>
              </a:rPr>
              <a:t>Hozzájárulás a vármegye gazdaságának diverzifikáláshoz, növekedéséhez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dirty="0">
                <a:latin typeface="Arial Regular"/>
              </a:rPr>
              <a:t>Hozzájárulás a munkához jutás feltételeinek a javításához</a:t>
            </a:r>
          </a:p>
          <a:p>
            <a:pPr marL="1143000" indent="-1143000">
              <a:spcBef>
                <a:spcPts val="1800"/>
              </a:spcBef>
              <a:buAutoNum type="arabicPeriod"/>
            </a:pPr>
            <a:r>
              <a:rPr lang="hu-HU" sz="6600" b="1" dirty="0">
                <a:latin typeface="Arial Regular"/>
              </a:rPr>
              <a:t>Hozzájárulás a területi és társadalmi kohézió erősításéhez</a:t>
            </a:r>
          </a:p>
        </p:txBody>
      </p:sp>
    </p:spTree>
    <p:extLst>
      <p:ext uri="{BB962C8B-B14F-4D97-AF65-F5344CB8AC3E}">
        <p14:creationId xmlns:p14="http://schemas.microsoft.com/office/powerpoint/2010/main" val="1841914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FD219-1B4B-7498-074E-8BA9635D5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9909D256-5C65-7019-1481-7A6798CB0B0C}"/>
              </a:ext>
            </a:extLst>
          </p:cNvPr>
          <p:cNvSpPr/>
          <p:nvPr/>
        </p:nvSpPr>
        <p:spPr>
          <a:xfrm rot="10800000">
            <a:off x="26787696" y="-1"/>
            <a:ext cx="23736300" cy="26133425"/>
          </a:xfrm>
          <a:custGeom>
            <a:avLst/>
            <a:gdLst/>
            <a:ahLst/>
            <a:cxnLst/>
            <a:rect l="l" t="t" r="r" b="b"/>
            <a:pathLst>
              <a:path w="9645029" h="9645029">
                <a:moveTo>
                  <a:pt x="0" y="0"/>
                </a:moveTo>
                <a:lnTo>
                  <a:pt x="9645029" y="0"/>
                </a:lnTo>
                <a:lnTo>
                  <a:pt x="9645029" y="9645030"/>
                </a:lnTo>
                <a:lnTo>
                  <a:pt x="0" y="9645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F5290427-83B2-4163-F715-1B8B24C531CD}"/>
              </a:ext>
            </a:extLst>
          </p:cNvPr>
          <p:cNvSpPr/>
          <p:nvPr/>
        </p:nvSpPr>
        <p:spPr>
          <a:xfrm>
            <a:off x="2773473" y="69539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0976CA06-ECC8-45A0-92D7-E275CE412CEB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D807596-9511-E642-FA2B-B669A9B592EA}"/>
              </a:ext>
            </a:extLst>
          </p:cNvPr>
          <p:cNvSpPr txBox="1"/>
          <p:nvPr/>
        </p:nvSpPr>
        <p:spPr>
          <a:xfrm>
            <a:off x="28347960" y="4979843"/>
            <a:ext cx="155893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Az értékelés menete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8A9F7888-D8A0-6B30-48D3-E1F7B1B54088}"/>
              </a:ext>
            </a:extLst>
          </p:cNvPr>
          <p:cNvSpPr txBox="1"/>
          <p:nvPr/>
        </p:nvSpPr>
        <p:spPr>
          <a:xfrm>
            <a:off x="2612916" y="7639019"/>
            <a:ext cx="392239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értékelési szempontok (</a:t>
            </a:r>
            <a:r>
              <a:rPr lang="hu-HU" sz="6600" dirty="0" err="1">
                <a:latin typeface="Arial Regular"/>
              </a:rPr>
              <a:t>max</a:t>
            </a:r>
            <a:r>
              <a:rPr lang="hu-HU" sz="6600" dirty="0">
                <a:latin typeface="Arial Regular"/>
              </a:rPr>
              <a:t> 100 pont)</a:t>
            </a:r>
          </a:p>
          <a:p>
            <a:r>
              <a:rPr lang="hu-HU" sz="6600" dirty="0">
                <a:latin typeface="Arial Regular"/>
              </a:rPr>
              <a:t>Ebből 0-35 pontot tesz ki az általános és felhívásspecifikus értékelési szempontokra adott pontszámok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5AF58FCF-1A3C-3DE3-0390-B0AB85184D70}"/>
              </a:ext>
            </a:extLst>
          </p:cNvPr>
          <p:cNvSpPr txBox="1"/>
          <p:nvPr/>
        </p:nvSpPr>
        <p:spPr>
          <a:xfrm>
            <a:off x="2773473" y="10611908"/>
            <a:ext cx="2041672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 algn="just">
              <a:buAutoNum type="arabicPeriod"/>
            </a:pPr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Hozzájárulás a megyei területfejlesztési koncepció és program prioritásaihoz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FF8EB4FD-7E49-6F34-6F78-BF1E666669C7}"/>
              </a:ext>
            </a:extLst>
          </p:cNvPr>
          <p:cNvSpPr txBox="1"/>
          <p:nvPr/>
        </p:nvSpPr>
        <p:spPr>
          <a:xfrm>
            <a:off x="3659854" y="13210455"/>
            <a:ext cx="19726622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Hány prioritáshoz kapcsolódik</a:t>
            </a:r>
          </a:p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Megfelel az ITP-ben rögzített település-differenciálási szempontoknak</a:t>
            </a:r>
          </a:p>
          <a:p>
            <a:pPr marL="857250" indent="-857250">
              <a:spcBef>
                <a:spcPts val="18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Több szereplő összefogásával valósul meg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C32A02B3-6DC4-08FA-5A1C-726CDFF1D82D}"/>
              </a:ext>
            </a:extLst>
          </p:cNvPr>
          <p:cNvSpPr txBox="1"/>
          <p:nvPr/>
        </p:nvSpPr>
        <p:spPr>
          <a:xfrm>
            <a:off x="2612916" y="18627543"/>
            <a:ext cx="197356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2. Megyei klímacélokhoz való hozzájárulás</a:t>
            </a:r>
            <a:endParaRPr lang="hu-HU" sz="6600" dirty="0">
              <a:solidFill>
                <a:srgbClr val="00AEEF"/>
              </a:solidFill>
            </a:endParaRP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2F1469E2-4042-27A6-EF30-A4E9A960DEE0}"/>
              </a:ext>
            </a:extLst>
          </p:cNvPr>
          <p:cNvSpPr txBox="1"/>
          <p:nvPr/>
        </p:nvSpPr>
        <p:spPr>
          <a:xfrm>
            <a:off x="3454182" y="19997985"/>
            <a:ext cx="179781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 algn="just"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Tartalmaz-e környezet-és klímavédelmi tevékenységet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AD52D006-0011-1E8B-37A5-393413EA4F6D}"/>
              </a:ext>
            </a:extLst>
          </p:cNvPr>
          <p:cNvSpPr txBox="1"/>
          <p:nvPr/>
        </p:nvSpPr>
        <p:spPr>
          <a:xfrm>
            <a:off x="24514153" y="10529075"/>
            <a:ext cx="152082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solidFill>
                  <a:srgbClr val="00AEEF"/>
                </a:solidFill>
                <a:latin typeface="Arial Regular"/>
              </a:rPr>
              <a:t>3. Hozzájárulás a területi és társadalmi kohézió erősítéséhez</a:t>
            </a:r>
            <a:endParaRPr lang="hu-HU" sz="6600" dirty="0">
              <a:solidFill>
                <a:srgbClr val="00AEEF"/>
              </a:solidFill>
            </a:endParaRPr>
          </a:p>
        </p:txBody>
      </p:sp>
      <p:sp>
        <p:nvSpPr>
          <p:cNvPr id="22" name="Freeform 4">
            <a:extLst>
              <a:ext uri="{FF2B5EF4-FFF2-40B4-BE49-F238E27FC236}">
                <a16:creationId xmlns:a16="http://schemas.microsoft.com/office/drawing/2014/main" id="{88840011-3207-C7B7-A975-F7D99D8B451B}"/>
              </a:ext>
            </a:extLst>
          </p:cNvPr>
          <p:cNvSpPr/>
          <p:nvPr/>
        </p:nvSpPr>
        <p:spPr>
          <a:xfrm rot="16200000" flipV="1">
            <a:off x="-847315" y="18512693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4229DBC1-8990-92F6-4C7E-D60EEF5A15F7}"/>
              </a:ext>
            </a:extLst>
          </p:cNvPr>
          <p:cNvSpPr txBox="1"/>
          <p:nvPr/>
        </p:nvSpPr>
        <p:spPr>
          <a:xfrm>
            <a:off x="24578735" y="13419131"/>
            <a:ext cx="20867834" cy="11079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Kedvezményezett járásban valósul meg </a:t>
            </a:r>
          </a:p>
          <a:p>
            <a:pPr marL="800100" indent="114300">
              <a:buClr>
                <a:srgbClr val="00AEEF"/>
              </a:buClr>
            </a:pPr>
            <a:r>
              <a:rPr lang="hu-HU" sz="6600" dirty="0">
                <a:latin typeface="Arial Regular"/>
              </a:rPr>
              <a:t>(290/2014-es Korm. rendelet)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Társadalmi gazdasági és infrastrukturális szempontból hátrányos településen valósul meg (105/2015-ös Korm. rendelet)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Kapcsolódás TOP Plusz ERFA fejlesztéshez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Mennyi hátrányos helyzetű célcsoportot céloz meg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SZÚT valamely intézkedéséhez kapcsolódik</a:t>
            </a:r>
          </a:p>
          <a:p>
            <a:pPr marL="857250" indent="-857250">
              <a:spcBef>
                <a:spcPts val="2400"/>
              </a:spcBef>
              <a:buClr>
                <a:srgbClr val="00AEEF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Együttműködés a Felzárkózási Fórummal</a:t>
            </a:r>
          </a:p>
        </p:txBody>
      </p:sp>
    </p:spTree>
    <p:extLst>
      <p:ext uri="{BB962C8B-B14F-4D97-AF65-F5344CB8AC3E}">
        <p14:creationId xmlns:p14="http://schemas.microsoft.com/office/powerpoint/2010/main" val="129858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DFA680-6F71-A003-D837-4CD4F1552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1D873654-B3B9-8D97-BD5F-9A914D9616ED}"/>
              </a:ext>
            </a:extLst>
          </p:cNvPr>
          <p:cNvSpPr/>
          <p:nvPr/>
        </p:nvSpPr>
        <p:spPr>
          <a:xfrm flipH="1">
            <a:off x="38671747" y="19607612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3414568" y="0"/>
                </a:moveTo>
                <a:lnTo>
                  <a:pt x="0" y="0"/>
                </a:lnTo>
                <a:lnTo>
                  <a:pt x="0" y="3079320"/>
                </a:lnTo>
                <a:lnTo>
                  <a:pt x="3414568" y="3079320"/>
                </a:lnTo>
                <a:lnTo>
                  <a:pt x="34145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FA2A212-A27C-B9A5-23A8-958457926CA3}"/>
              </a:ext>
            </a:extLst>
          </p:cNvPr>
          <p:cNvSpPr/>
          <p:nvPr/>
        </p:nvSpPr>
        <p:spPr>
          <a:xfrm flipV="1">
            <a:off x="-1723615" y="-1295714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40329D7-23E7-DECF-53E1-88FCB98CD44C}"/>
              </a:ext>
            </a:extLst>
          </p:cNvPr>
          <p:cNvSpPr/>
          <p:nvPr/>
        </p:nvSpPr>
        <p:spPr>
          <a:xfrm>
            <a:off x="41422074" y="2615050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7A3BF59-0ABF-6386-6C5C-049898F29ACE}"/>
              </a:ext>
            </a:extLst>
          </p:cNvPr>
          <p:cNvSpPr/>
          <p:nvPr/>
        </p:nvSpPr>
        <p:spPr>
          <a:xfrm>
            <a:off x="2612918" y="22914165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5B962FC-F213-2E79-B66E-5DB6990EDA93}"/>
              </a:ext>
            </a:extLst>
          </p:cNvPr>
          <p:cNvSpPr txBox="1"/>
          <p:nvPr/>
        </p:nvSpPr>
        <p:spPr>
          <a:xfrm>
            <a:off x="1413669" y="4003005"/>
            <a:ext cx="43624500" cy="4773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21"/>
              </a:lnSpc>
            </a:pPr>
            <a:r>
              <a:rPr lang="hu-HU" sz="9600" dirty="0">
                <a:latin typeface="Arial Regular"/>
              </a:rPr>
              <a:t> </a:t>
            </a:r>
            <a:r>
              <a:rPr lang="hu-HU" sz="25000" dirty="0">
                <a:solidFill>
                  <a:srgbClr val="104772"/>
                </a:solidFill>
                <a:latin typeface="Abril Fatface"/>
              </a:rPr>
              <a:t>Összefoglalva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A58BC01-4A89-9912-B75D-1C9FF9A08501}"/>
              </a:ext>
            </a:extLst>
          </p:cNvPr>
          <p:cNvSpPr txBox="1"/>
          <p:nvPr/>
        </p:nvSpPr>
        <p:spPr>
          <a:xfrm>
            <a:off x="3359206" y="10210995"/>
            <a:ext cx="40951094" cy="10187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pályázati felhívás alapos átolvasása szükséges.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támogatható tevékenységek és a műszaki-szakmai elvárások együttesen értelmezendők!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Projekt Megalapozó Dokumentumban a vármegyei </a:t>
            </a:r>
            <a:r>
              <a:rPr lang="hu-HU" sz="7200" dirty="0" err="1">
                <a:latin typeface="Arial Regular"/>
              </a:rPr>
              <a:t>SzÚT</a:t>
            </a:r>
            <a:r>
              <a:rPr lang="hu-HU" sz="7200" dirty="0">
                <a:latin typeface="Arial Regular"/>
              </a:rPr>
              <a:t>-hoz és VEP-</a:t>
            </a:r>
            <a:r>
              <a:rPr lang="hu-HU" sz="7200" dirty="0" err="1">
                <a:latin typeface="Arial Regular"/>
              </a:rPr>
              <a:t>hez</a:t>
            </a:r>
            <a:r>
              <a:rPr lang="hu-HU" sz="7200" dirty="0">
                <a:latin typeface="Arial Regular"/>
              </a:rPr>
              <a:t> való illeszkedés ismertetése!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A TSM mellékletben szereplő értékelési szempontoknak való megfelelés bemutatása/szerepeltetése (megalapozó dokumentum)</a:t>
            </a:r>
          </a:p>
          <a:p>
            <a:pPr marL="1714500" indent="-1714500">
              <a:spcBef>
                <a:spcPts val="2400"/>
              </a:spcBef>
              <a:buClr>
                <a:srgbClr val="104772"/>
              </a:buClr>
              <a:buFont typeface="Wingdings" panose="05000000000000000000" pitchFamily="2" charset="2"/>
              <a:buChar char="v"/>
            </a:pPr>
            <a:r>
              <a:rPr lang="hu-HU" sz="7200" dirty="0">
                <a:latin typeface="Arial Regular"/>
              </a:rPr>
              <a:t>Nem hiánypótolható feltételek teljesítése a pályázat benyújtásakor - az érvényes pályázat érdekében!</a:t>
            </a:r>
          </a:p>
        </p:txBody>
      </p:sp>
    </p:spTree>
    <p:extLst>
      <p:ext uri="{BB962C8B-B14F-4D97-AF65-F5344CB8AC3E}">
        <p14:creationId xmlns:p14="http://schemas.microsoft.com/office/powerpoint/2010/main" val="2767330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05B39-8ADB-8540-2C3A-CF14B84D6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lap.png">
            <a:extLst>
              <a:ext uri="{FF2B5EF4-FFF2-40B4-BE49-F238E27FC236}">
                <a16:creationId xmlns:a16="http://schemas.microsoft.com/office/drawing/2014/main" id="{CA3D30F9-D52D-C0AF-BFC0-036A00AF6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2140735" cy="29333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A847-43DA-4B2B-0186-53825ED3ED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10" y="2"/>
            <a:ext cx="46436017" cy="5339332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DE372665-192C-62ED-663E-5675EFFDB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3819" y="23221599"/>
            <a:ext cx="3032603" cy="2071427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CB037B51-B188-7775-513B-FCBEE7252AA4}"/>
              </a:ext>
            </a:extLst>
          </p:cNvPr>
          <p:cNvSpPr txBox="1"/>
          <p:nvPr/>
        </p:nvSpPr>
        <p:spPr>
          <a:xfrm>
            <a:off x="6291230" y="7631914"/>
            <a:ext cx="35186112" cy="1497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latin typeface="Arial Regular"/>
              </a:rPr>
              <a:t> </a:t>
            </a: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endParaRPr lang="hu-HU" sz="6600" dirty="0">
              <a:latin typeface="Arial Regular"/>
            </a:endParaRPr>
          </a:p>
          <a:p>
            <a:pPr algn="ctr"/>
            <a:r>
              <a:rPr lang="hu-HU" dirty="0"/>
              <a:t>Köszönjük figyelmüket!</a:t>
            </a:r>
          </a:p>
          <a:p>
            <a:pPr algn="ctr"/>
            <a:endParaRPr lang="hu-HU" dirty="0"/>
          </a:p>
          <a:p>
            <a:pPr algn="ctr"/>
            <a:r>
              <a:rPr lang="hu-HU" dirty="0"/>
              <a:t>Hummel Rudolf</a:t>
            </a:r>
          </a:p>
          <a:p>
            <a:pPr algn="ctr"/>
            <a:r>
              <a:rPr lang="hu-HU" dirty="0"/>
              <a:t>főosztályvezető, szakmai megvalósító</a:t>
            </a:r>
          </a:p>
          <a:p>
            <a:pPr algn="ctr"/>
            <a:r>
              <a:rPr lang="hu-HU" dirty="0">
                <a:hlinkClick r:id="rId5"/>
              </a:rPr>
              <a:t>hummel.rudolf@kemoh.hu</a:t>
            </a:r>
            <a:endParaRPr lang="hu-HU" dirty="0"/>
          </a:p>
          <a:p>
            <a:pPr algn="ctr"/>
            <a:r>
              <a:rPr lang="hu-HU" dirty="0"/>
              <a:t>+36(30)229-6160</a:t>
            </a:r>
          </a:p>
        </p:txBody>
      </p:sp>
    </p:spTree>
    <p:extLst>
      <p:ext uri="{BB962C8B-B14F-4D97-AF65-F5344CB8AC3E}">
        <p14:creationId xmlns:p14="http://schemas.microsoft.com/office/powerpoint/2010/main" val="2607424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flipH="1">
            <a:off x="38671747" y="19607612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3414568" y="0"/>
                </a:moveTo>
                <a:lnTo>
                  <a:pt x="0" y="0"/>
                </a:lnTo>
                <a:lnTo>
                  <a:pt x="0" y="3079320"/>
                </a:lnTo>
                <a:lnTo>
                  <a:pt x="3414568" y="3079320"/>
                </a:lnTo>
                <a:lnTo>
                  <a:pt x="34145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1723615" y="-1295714"/>
            <a:ext cx="8673062" cy="7821526"/>
          </a:xfrm>
          <a:custGeom>
            <a:avLst/>
            <a:gdLst/>
            <a:ahLst/>
            <a:cxnLst/>
            <a:rect l="l" t="t" r="r" b="b"/>
            <a:pathLst>
              <a:path w="3414568" h="3079320">
                <a:moveTo>
                  <a:pt x="0" y="3079320"/>
                </a:moveTo>
                <a:lnTo>
                  <a:pt x="3414568" y="3079320"/>
                </a:lnTo>
                <a:lnTo>
                  <a:pt x="3414568" y="0"/>
                </a:lnTo>
                <a:lnTo>
                  <a:pt x="0" y="0"/>
                </a:lnTo>
                <a:lnTo>
                  <a:pt x="0" y="307932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1422074" y="2615050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612918" y="22914165"/>
            <a:ext cx="2416849" cy="604212"/>
          </a:xfrm>
          <a:custGeom>
            <a:avLst/>
            <a:gdLst/>
            <a:ahLst/>
            <a:cxnLst/>
            <a:rect l="l" t="t" r="r" b="b"/>
            <a:pathLst>
              <a:path w="951509" h="237877">
                <a:moveTo>
                  <a:pt x="0" y="0"/>
                </a:moveTo>
                <a:lnTo>
                  <a:pt x="951509" y="0"/>
                </a:lnTo>
                <a:lnTo>
                  <a:pt x="951509" y="237877"/>
                </a:lnTo>
                <a:lnTo>
                  <a:pt x="0" y="2378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413669" y="7589676"/>
            <a:ext cx="43624500" cy="4773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21"/>
              </a:lnSpc>
            </a:pPr>
            <a:r>
              <a:rPr lang="hu-HU" sz="25000" dirty="0">
                <a:solidFill>
                  <a:srgbClr val="104772"/>
                </a:solidFill>
                <a:latin typeface="Abril Fatface"/>
              </a:rPr>
              <a:t>TOP_PLUSZ-3.1.3-23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87400" y="14989396"/>
            <a:ext cx="44805600" cy="1612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650"/>
              </a:lnSpc>
            </a:pPr>
            <a:r>
              <a:rPr lang="hu-HU" sz="20000" spc="2372" dirty="0">
                <a:solidFill>
                  <a:srgbClr val="104772"/>
                </a:solidFill>
                <a:latin typeface="Codec Pro"/>
              </a:rPr>
              <a:t>„Helyi Humán fejlesztések”</a:t>
            </a:r>
            <a:endParaRPr lang="en-US" sz="20000" spc="2372" dirty="0">
              <a:solidFill>
                <a:srgbClr val="104772"/>
              </a:solidFill>
              <a:latin typeface="Codec Pro"/>
              <a:ea typeface="Codec Pro"/>
              <a:cs typeface="Codec Pro"/>
              <a:sym typeface="Codec Pro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091262" y="3357273"/>
            <a:ext cx="1747661" cy="436916"/>
          </a:xfrm>
          <a:custGeom>
            <a:avLst/>
            <a:gdLst/>
            <a:ahLst/>
            <a:cxnLst/>
            <a:rect l="l" t="t" r="r" b="b"/>
            <a:pathLst>
              <a:path w="688051" h="172013">
                <a:moveTo>
                  <a:pt x="0" y="0"/>
                </a:moveTo>
                <a:lnTo>
                  <a:pt x="688051" y="0"/>
                </a:lnTo>
                <a:lnTo>
                  <a:pt x="688051" y="172012"/>
                </a:lnTo>
                <a:lnTo>
                  <a:pt x="0" y="1720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675182" y="18376024"/>
            <a:ext cx="6341077" cy="8073130"/>
          </a:xfrm>
          <a:custGeom>
            <a:avLst/>
            <a:gdLst/>
            <a:ahLst/>
            <a:cxnLst/>
            <a:rect l="l" t="t" r="r" b="b"/>
            <a:pathLst>
              <a:path w="2496470" h="3178376">
                <a:moveTo>
                  <a:pt x="0" y="0"/>
                </a:moveTo>
                <a:lnTo>
                  <a:pt x="2496469" y="0"/>
                </a:lnTo>
                <a:lnTo>
                  <a:pt x="2496469" y="3178375"/>
                </a:lnTo>
                <a:lnTo>
                  <a:pt x="0" y="31783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40832509" y="18376024"/>
            <a:ext cx="6341077" cy="8073130"/>
          </a:xfrm>
          <a:custGeom>
            <a:avLst/>
            <a:gdLst/>
            <a:ahLst/>
            <a:cxnLst/>
            <a:rect l="l" t="t" r="r" b="b"/>
            <a:pathLst>
              <a:path w="2496470" h="3178376">
                <a:moveTo>
                  <a:pt x="2496470" y="0"/>
                </a:moveTo>
                <a:lnTo>
                  <a:pt x="0" y="0"/>
                </a:lnTo>
                <a:lnTo>
                  <a:pt x="0" y="3178375"/>
                </a:lnTo>
                <a:lnTo>
                  <a:pt x="2496470" y="3178375"/>
                </a:lnTo>
                <a:lnTo>
                  <a:pt x="249647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612915" y="3005187"/>
            <a:ext cx="23142685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A felhívás a TOP_PLUSZ keretében került meghirdetésre.</a:t>
            </a:r>
          </a:p>
          <a:p>
            <a:pPr algn="just"/>
            <a:r>
              <a:rPr lang="hu-HU" sz="6600" dirty="0">
                <a:latin typeface="Arial Regular"/>
              </a:rPr>
              <a:t>Elérési út: </a:t>
            </a:r>
            <a:r>
              <a:rPr lang="hu-HU" sz="6600" dirty="0">
                <a:latin typeface="Arial Regular"/>
                <a:hlinkClick r:id="rId6"/>
              </a:rPr>
              <a:t>www.palyazat.gov.hu</a:t>
            </a:r>
            <a:endParaRPr lang="hu-HU" sz="6600" dirty="0">
              <a:latin typeface="Arial Regular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2495356" y="8506409"/>
            <a:ext cx="35797377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4D483163-AB45-36FF-42F6-7FBE87FBF98E}"/>
              </a:ext>
            </a:extLst>
          </p:cNvPr>
          <p:cNvSpPr txBox="1"/>
          <p:nvPr/>
        </p:nvSpPr>
        <p:spPr>
          <a:xfrm>
            <a:off x="2495356" y="7013534"/>
            <a:ext cx="18878744" cy="1111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24" b="1" dirty="0">
                <a:solidFill>
                  <a:srgbClr val="00AEEF"/>
                </a:solidFill>
                <a:latin typeface="Codec Pro Bold"/>
              </a:rPr>
              <a:t>Fontosabb információk:</a:t>
            </a:r>
          </a:p>
        </p:txBody>
      </p:sp>
      <p:sp>
        <p:nvSpPr>
          <p:cNvPr id="22" name="Freeform 2">
            <a:extLst>
              <a:ext uri="{FF2B5EF4-FFF2-40B4-BE49-F238E27FC236}">
                <a16:creationId xmlns:a16="http://schemas.microsoft.com/office/drawing/2014/main" id="{F96C3A8A-D28C-D13C-5A61-290FD71001F0}"/>
              </a:ext>
            </a:extLst>
          </p:cNvPr>
          <p:cNvSpPr/>
          <p:nvPr/>
        </p:nvSpPr>
        <p:spPr>
          <a:xfrm>
            <a:off x="2523834" y="9702585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9EDD18F5-FC8F-DBE5-9BCB-F3243F7B5AD5}"/>
              </a:ext>
            </a:extLst>
          </p:cNvPr>
          <p:cNvSpPr txBox="1"/>
          <p:nvPr/>
        </p:nvSpPr>
        <p:spPr>
          <a:xfrm>
            <a:off x="4229100" y="8967713"/>
            <a:ext cx="384429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A részleteket (pl. benyújtási szakaszok, igényelhető támogatás) </a:t>
            </a:r>
          </a:p>
          <a:p>
            <a:pPr algn="just"/>
            <a:r>
              <a:rPr lang="hu-HU" sz="6600" dirty="0">
                <a:latin typeface="Arial Regular"/>
              </a:rPr>
              <a:t>a TSM (Területspecifikus melléklet) tartalmazza</a:t>
            </a:r>
          </a:p>
        </p:txBody>
      </p:sp>
      <p:sp>
        <p:nvSpPr>
          <p:cNvPr id="25" name="Freeform 2">
            <a:extLst>
              <a:ext uri="{FF2B5EF4-FFF2-40B4-BE49-F238E27FC236}">
                <a16:creationId xmlns:a16="http://schemas.microsoft.com/office/drawing/2014/main" id="{42480F7D-F4FF-4F2E-192E-7DD692AF1BD1}"/>
              </a:ext>
            </a:extLst>
          </p:cNvPr>
          <p:cNvSpPr/>
          <p:nvPr/>
        </p:nvSpPr>
        <p:spPr>
          <a:xfrm>
            <a:off x="2523834" y="11962963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648C3846-7759-9ED6-6541-E43A84612FC2}"/>
              </a:ext>
            </a:extLst>
          </p:cNvPr>
          <p:cNvSpPr txBox="1"/>
          <p:nvPr/>
        </p:nvSpPr>
        <p:spPr>
          <a:xfrm>
            <a:off x="4229100" y="11586293"/>
            <a:ext cx="384429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TKR eljárás </a:t>
            </a:r>
          </a:p>
          <a:p>
            <a:pPr algn="just"/>
            <a:r>
              <a:rPr lang="hu-HU" sz="6600" dirty="0">
                <a:latin typeface="Arial Regular"/>
              </a:rPr>
              <a:t>(területi kiválasztási rendszer, területi szereplő vármegyei önkormányzat által koordinált, ITP alapján)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9C386E17-E319-DDCF-4ED5-ABF971157D71}"/>
              </a:ext>
            </a:extLst>
          </p:cNvPr>
          <p:cNvSpPr txBox="1"/>
          <p:nvPr/>
        </p:nvSpPr>
        <p:spPr>
          <a:xfrm>
            <a:off x="4229100" y="14179700"/>
            <a:ext cx="2392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Kiemelt és standard eljárásrend </a:t>
            </a:r>
          </a:p>
        </p:txBody>
      </p:sp>
      <p:sp>
        <p:nvSpPr>
          <p:cNvPr id="30" name="Freeform 2">
            <a:extLst>
              <a:ext uri="{FF2B5EF4-FFF2-40B4-BE49-F238E27FC236}">
                <a16:creationId xmlns:a16="http://schemas.microsoft.com/office/drawing/2014/main" id="{6D1044B4-79A8-BCFA-7270-38990E9E4582}"/>
              </a:ext>
            </a:extLst>
          </p:cNvPr>
          <p:cNvSpPr/>
          <p:nvPr/>
        </p:nvSpPr>
        <p:spPr>
          <a:xfrm>
            <a:off x="2523834" y="14223341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2" name="Szövegdoboz 31">
            <a:extLst>
              <a:ext uri="{FF2B5EF4-FFF2-40B4-BE49-F238E27FC236}">
                <a16:creationId xmlns:a16="http://schemas.microsoft.com/office/drawing/2014/main" id="{24A297CB-A07B-05B9-7991-D42CF67B6276}"/>
              </a:ext>
            </a:extLst>
          </p:cNvPr>
          <p:cNvSpPr txBox="1"/>
          <p:nvPr/>
        </p:nvSpPr>
        <p:spPr>
          <a:xfrm>
            <a:off x="4229100" y="16045291"/>
            <a:ext cx="348234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Értékelés módja </a:t>
            </a:r>
          </a:p>
          <a:p>
            <a:pPr algn="just"/>
            <a:r>
              <a:rPr lang="hu-HU" sz="6600" dirty="0">
                <a:latin typeface="Arial Regular"/>
              </a:rPr>
              <a:t>(általános és felhívás-</a:t>
            </a:r>
            <a:r>
              <a:rPr lang="hu-HU" sz="6600" dirty="0" err="1">
                <a:latin typeface="Arial Regular"/>
              </a:rPr>
              <a:t>pecifikus</a:t>
            </a:r>
            <a:r>
              <a:rPr lang="hu-HU" sz="6600" dirty="0">
                <a:latin typeface="Arial Regular"/>
              </a:rPr>
              <a:t> kiválasztási kritériumok + területi kiválasztási kritériumok</a:t>
            </a:r>
          </a:p>
        </p:txBody>
      </p:sp>
      <p:sp>
        <p:nvSpPr>
          <p:cNvPr id="33" name="Freeform 2">
            <a:extLst>
              <a:ext uri="{FF2B5EF4-FFF2-40B4-BE49-F238E27FC236}">
                <a16:creationId xmlns:a16="http://schemas.microsoft.com/office/drawing/2014/main" id="{7F4ABDC7-0008-CD78-A088-DD2F8B92A5EE}"/>
              </a:ext>
            </a:extLst>
          </p:cNvPr>
          <p:cNvSpPr/>
          <p:nvPr/>
        </p:nvSpPr>
        <p:spPr>
          <a:xfrm>
            <a:off x="2523834" y="16483719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842A265-273A-2A83-B9A4-E887D963F1B1}"/>
              </a:ext>
            </a:extLst>
          </p:cNvPr>
          <p:cNvSpPr txBox="1"/>
          <p:nvPr/>
        </p:nvSpPr>
        <p:spPr>
          <a:xfrm>
            <a:off x="4229100" y="19149748"/>
            <a:ext cx="2392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dirty="0">
                <a:latin typeface="Arial Regular"/>
              </a:rPr>
              <a:t>Döntéshozatal: Területi szereplő-DEB-IH vezető</a:t>
            </a:r>
          </a:p>
        </p:txBody>
      </p:sp>
      <p:sp>
        <p:nvSpPr>
          <p:cNvPr id="36" name="Freeform 2">
            <a:extLst>
              <a:ext uri="{FF2B5EF4-FFF2-40B4-BE49-F238E27FC236}">
                <a16:creationId xmlns:a16="http://schemas.microsoft.com/office/drawing/2014/main" id="{25C73AA2-34CA-92FD-EE4A-91444E408DB7}"/>
              </a:ext>
            </a:extLst>
          </p:cNvPr>
          <p:cNvSpPr/>
          <p:nvPr/>
        </p:nvSpPr>
        <p:spPr>
          <a:xfrm>
            <a:off x="2495356" y="19123186"/>
            <a:ext cx="1162244" cy="1134558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39081" y="13790613"/>
            <a:ext cx="46451838" cy="13103871"/>
          </a:xfrm>
          <a:custGeom>
            <a:avLst/>
            <a:gdLst/>
            <a:ahLst/>
            <a:cxnLst/>
            <a:rect l="l" t="t" r="r" b="b"/>
            <a:pathLst>
              <a:path w="18288000" h="5158969">
                <a:moveTo>
                  <a:pt x="0" y="0"/>
                </a:moveTo>
                <a:lnTo>
                  <a:pt x="18288000" y="0"/>
                </a:lnTo>
                <a:lnTo>
                  <a:pt x="18288000" y="5158969"/>
                </a:lnTo>
                <a:lnTo>
                  <a:pt x="0" y="51589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54571" b="-8194"/>
            </a:stretch>
          </a:blipFill>
        </p:spPr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188F018-CC12-FDE9-CC81-8C50FD17DC0D}"/>
              </a:ext>
            </a:extLst>
          </p:cNvPr>
          <p:cNvSpPr txBox="1"/>
          <p:nvPr/>
        </p:nvSpPr>
        <p:spPr>
          <a:xfrm>
            <a:off x="2612916" y="2016066"/>
            <a:ext cx="33781001" cy="2286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15000" dirty="0">
                <a:solidFill>
                  <a:srgbClr val="104772"/>
                </a:solidFill>
                <a:latin typeface="Abril Fatface"/>
              </a:rPr>
              <a:t>Jelen kiírás főbb keretei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BAC1AAD-49FC-E60A-B800-781AF06DE85F}"/>
              </a:ext>
            </a:extLst>
          </p:cNvPr>
          <p:cNvSpPr/>
          <p:nvPr/>
        </p:nvSpPr>
        <p:spPr>
          <a:xfrm>
            <a:off x="2612916" y="5823567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C71A4224-19C3-B599-614F-18EF01D1F8F4}"/>
              </a:ext>
            </a:extLst>
          </p:cNvPr>
          <p:cNvSpPr txBox="1"/>
          <p:nvPr/>
        </p:nvSpPr>
        <p:spPr>
          <a:xfrm>
            <a:off x="4676774" y="5303124"/>
            <a:ext cx="385200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Jelen pályázat standard és kiemelt eljárásrendben került meghirdetésre! (Kiemelt eljárásendben csak a vármegyei önkormányzat pályázhat, a standard eljárásrendben az FVS városokon kívül minden települési önkormányzat.)</a:t>
            </a: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3C0303F9-791E-B6D3-6F02-1B5F03200D3C}"/>
              </a:ext>
            </a:extLst>
          </p:cNvPr>
          <p:cNvSpPr/>
          <p:nvPr/>
        </p:nvSpPr>
        <p:spPr>
          <a:xfrm>
            <a:off x="2612916" y="9850994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563E45AD-4836-5FDE-DE62-A0852DBF0FA6}"/>
              </a:ext>
            </a:extLst>
          </p:cNvPr>
          <p:cNvSpPr txBox="1"/>
          <p:nvPr/>
        </p:nvSpPr>
        <p:spPr>
          <a:xfrm>
            <a:off x="4676774" y="9214467"/>
            <a:ext cx="3852007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Ez a 2. benyújtási szakasz </a:t>
            </a:r>
          </a:p>
          <a:p>
            <a:r>
              <a:rPr lang="hu-HU" sz="6600" dirty="0">
                <a:latin typeface="Arial Regular"/>
              </a:rPr>
              <a:t>(az 1. benyújtási szakasz 2023.11.17-2024.01.12. között volt, standard eljárásrendben 1, </a:t>
            </a:r>
          </a:p>
          <a:p>
            <a:r>
              <a:rPr lang="hu-HU" sz="6600" dirty="0">
                <a:latin typeface="Arial Regular"/>
              </a:rPr>
              <a:t>kiemelt eljárásrendben 3 pályázat érkezett be</a:t>
            </a: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DE9F9922-C5B5-CD28-000B-B928703D99D0}"/>
              </a:ext>
            </a:extLst>
          </p:cNvPr>
          <p:cNvSpPr/>
          <p:nvPr/>
        </p:nvSpPr>
        <p:spPr>
          <a:xfrm>
            <a:off x="2612916" y="13310157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8A7E2038-9355-D327-88C3-C20067DC66AD}"/>
              </a:ext>
            </a:extLst>
          </p:cNvPr>
          <p:cNvSpPr txBox="1"/>
          <p:nvPr/>
        </p:nvSpPr>
        <p:spPr>
          <a:xfrm>
            <a:off x="4676774" y="13475216"/>
            <a:ext cx="2366567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2. benyújtási szakasz: 2024.10.01-2024.11.29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9F75DA0-68B0-40C2-1101-0405FF23D1F9}"/>
              </a:ext>
            </a:extLst>
          </p:cNvPr>
          <p:cNvSpPr txBox="1"/>
          <p:nvPr/>
        </p:nvSpPr>
        <p:spPr>
          <a:xfrm>
            <a:off x="4981575" y="15704640"/>
            <a:ext cx="197834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rendelkezésre álló teljes vármegyei keret (standard eljárásrend): 983.478.690 Ft. Ebből -100.000.0000 Ft (Tata Város önkormányzata)</a:t>
            </a:r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281EC728-3460-BC6C-3DED-0C105BFEBF02}"/>
              </a:ext>
            </a:extLst>
          </p:cNvPr>
          <p:cNvSpPr/>
          <p:nvPr/>
        </p:nvSpPr>
        <p:spPr>
          <a:xfrm>
            <a:off x="2612916" y="16129941"/>
            <a:ext cx="1364834" cy="1273055"/>
          </a:xfrm>
          <a:custGeom>
            <a:avLst/>
            <a:gdLst/>
            <a:ahLst/>
            <a:cxnLst/>
            <a:rect l="l" t="t" r="r" b="b"/>
            <a:pathLst>
              <a:path w="3578926" h="3032327">
                <a:moveTo>
                  <a:pt x="0" y="0"/>
                </a:moveTo>
                <a:lnTo>
                  <a:pt x="3578927" y="0"/>
                </a:lnTo>
                <a:lnTo>
                  <a:pt x="3578927" y="3032327"/>
                </a:lnTo>
                <a:lnTo>
                  <a:pt x="0" y="3032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E0098459-E2EA-70AF-F98D-253CD896D9D9}"/>
              </a:ext>
            </a:extLst>
          </p:cNvPr>
          <p:cNvSpPr/>
          <p:nvPr/>
        </p:nvSpPr>
        <p:spPr>
          <a:xfrm>
            <a:off x="39319200" y="642576"/>
            <a:ext cx="5414211" cy="4114800"/>
          </a:xfrm>
          <a:custGeom>
            <a:avLst/>
            <a:gdLst/>
            <a:ahLst/>
            <a:cxnLst/>
            <a:rect l="l" t="t" r="r" b="b"/>
            <a:pathLst>
              <a:path w="5414211" h="4114800">
                <a:moveTo>
                  <a:pt x="0" y="0"/>
                </a:moveTo>
                <a:lnTo>
                  <a:pt x="5414211" y="0"/>
                </a:lnTo>
                <a:lnTo>
                  <a:pt x="54142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396090"/>
            <a:ext cx="46451838" cy="11735203"/>
          </a:xfrm>
          <a:custGeom>
            <a:avLst/>
            <a:gdLst/>
            <a:ahLst/>
            <a:cxnLst/>
            <a:rect l="l" t="t" r="r" b="b"/>
            <a:pathLst>
              <a:path w="18288000" h="4620127">
                <a:moveTo>
                  <a:pt x="0" y="0"/>
                </a:moveTo>
                <a:lnTo>
                  <a:pt x="18288000" y="0"/>
                </a:lnTo>
                <a:lnTo>
                  <a:pt x="18288000" y="4620127"/>
                </a:lnTo>
                <a:lnTo>
                  <a:pt x="0" y="46201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2765" b="-100711"/>
            </a:stretch>
          </a:blipFill>
        </p:spPr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70DA10B-D43A-BA20-7149-DB740F4B0323}"/>
              </a:ext>
            </a:extLst>
          </p:cNvPr>
          <p:cNvSpPr txBox="1"/>
          <p:nvPr/>
        </p:nvSpPr>
        <p:spPr>
          <a:xfrm>
            <a:off x="2612916" y="2016066"/>
            <a:ext cx="34344084" cy="22869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15000" dirty="0">
                <a:solidFill>
                  <a:srgbClr val="104772"/>
                </a:solidFill>
                <a:latin typeface="Abril Fatface"/>
              </a:rPr>
              <a:t>Jelen kiírás főbb keretei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8F892AC1-55D1-A0AA-E0D5-DCCA18D334C5}"/>
              </a:ext>
            </a:extLst>
          </p:cNvPr>
          <p:cNvSpPr txBox="1"/>
          <p:nvPr/>
        </p:nvSpPr>
        <p:spPr>
          <a:xfrm>
            <a:off x="2612916" y="7188145"/>
            <a:ext cx="28629084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57400" lvl="2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Komáromi tengely és hídfőváros térség: 		</a:t>
            </a:r>
            <a:r>
              <a:rPr lang="hu-HU" sz="6600" b="1" dirty="0">
                <a:latin typeface="Arial Regular"/>
              </a:rPr>
              <a:t>404.478.690 Ft</a:t>
            </a:r>
          </a:p>
          <a:p>
            <a:pPr marL="2057400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b="1" u="sng" dirty="0">
                <a:latin typeface="Arial Regular"/>
              </a:rPr>
              <a:t>Városhálózati csomópont és településegyüttes</a:t>
            </a:r>
            <a:r>
              <a:rPr lang="hu-HU" sz="6600">
                <a:latin typeface="Arial Regular"/>
              </a:rPr>
              <a:t>: </a:t>
            </a:r>
            <a:r>
              <a:rPr lang="hu-HU" sz="6600" b="1">
                <a:latin typeface="Arial Regular"/>
              </a:rPr>
              <a:t>158.000.000 </a:t>
            </a:r>
            <a:r>
              <a:rPr lang="hu-HU" sz="6600" b="1" dirty="0">
                <a:latin typeface="Arial Regular"/>
              </a:rPr>
              <a:t>Ft</a:t>
            </a:r>
          </a:p>
          <a:p>
            <a:pPr marL="2057400" indent="-2057400">
              <a:spcBef>
                <a:spcPts val="36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hu-HU" sz="6600" dirty="0">
                <a:latin typeface="Arial Regular"/>
              </a:rPr>
              <a:t>Esztergomi tengely és hídfőváros térség: 		</a:t>
            </a:r>
            <a:r>
              <a:rPr lang="hu-HU" sz="6600" b="1" dirty="0">
                <a:latin typeface="Arial Regular"/>
              </a:rPr>
              <a:t>321.000.000 Ft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7F86CC01-062E-E1D2-C18B-551271C128BC}"/>
              </a:ext>
            </a:extLst>
          </p:cNvPr>
          <p:cNvSpPr txBox="1"/>
          <p:nvPr/>
        </p:nvSpPr>
        <p:spPr>
          <a:xfrm>
            <a:off x="2612916" y="5146594"/>
            <a:ext cx="240601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7200" u="sng" dirty="0">
                <a:latin typeface="Arial Regular"/>
              </a:rPr>
              <a:t>A szabad források célterületenként: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A30A8D04-BA25-8C6A-E5B8-99DA8351156A}"/>
              </a:ext>
            </a:extLst>
          </p:cNvPr>
          <p:cNvSpPr txBox="1"/>
          <p:nvPr/>
        </p:nvSpPr>
        <p:spPr>
          <a:xfrm>
            <a:off x="7642117" y="11974334"/>
            <a:ext cx="375284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7200" dirty="0">
                <a:latin typeface="Arial Regular"/>
              </a:rPr>
              <a:t>A célterületekbe tartozó településeket az ITP tartalmazza! (10.1 melléklet, 98. oldal)</a:t>
            </a:r>
            <a:endParaRPr lang="hu-HU" sz="7200" dirty="0"/>
          </a:p>
        </p:txBody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42DE646B-7CCA-A5AD-7794-1A7055BD2CBB}"/>
              </a:ext>
            </a:extLst>
          </p:cNvPr>
          <p:cNvSpPr/>
          <p:nvPr/>
        </p:nvSpPr>
        <p:spPr>
          <a:xfrm>
            <a:off x="39397367" y="994056"/>
            <a:ext cx="4441555" cy="4114800"/>
          </a:xfrm>
          <a:custGeom>
            <a:avLst/>
            <a:gdLst/>
            <a:ahLst/>
            <a:cxnLst/>
            <a:rect l="l" t="t" r="r" b="b"/>
            <a:pathLst>
              <a:path w="4441555" h="4114800">
                <a:moveTo>
                  <a:pt x="0" y="0"/>
                </a:moveTo>
                <a:lnTo>
                  <a:pt x="4441555" y="0"/>
                </a:lnTo>
                <a:lnTo>
                  <a:pt x="44415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77196" y="68382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/>
          <p:cNvSpPr/>
          <p:nvPr/>
        </p:nvSpPr>
        <p:spPr>
          <a:xfrm>
            <a:off x="-8793573" y="-11357363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615DF71F-D583-403B-76F3-BCCD9CDE8EF7}"/>
              </a:ext>
            </a:extLst>
          </p:cNvPr>
          <p:cNvSpPr txBox="1"/>
          <p:nvPr/>
        </p:nvSpPr>
        <p:spPr>
          <a:xfrm>
            <a:off x="28803600" y="5207059"/>
            <a:ext cx="1503532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Általános információk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262E407A-37FB-1692-C254-C47CB580DD05}"/>
              </a:ext>
            </a:extLst>
          </p:cNvPr>
          <p:cNvSpPr txBox="1"/>
          <p:nvPr/>
        </p:nvSpPr>
        <p:spPr>
          <a:xfrm>
            <a:off x="2577197" y="7532601"/>
            <a:ext cx="4122600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Megpályázható összeg (minden célterület esetében): 20.000.000 - 100.000.000 Ft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46A37FA-2751-5E52-A247-93F3AC1A02C3}"/>
              </a:ext>
            </a:extLst>
          </p:cNvPr>
          <p:cNvSpPr txBox="1"/>
          <p:nvPr/>
        </p:nvSpPr>
        <p:spPr>
          <a:xfrm>
            <a:off x="2577196" y="9398209"/>
            <a:ext cx="4170844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FŐSZABÁLY: támogatási kérelmet csak települési önkormányzat nyújthat be! DE konzorciumi tag lehet: pl. központi költségvetési szerv, többségi önkormányzati tulajdonú vállalkozás, civil szervezet, Kamara stb. (felhívás 1.1 B.) pont:)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9DA315DD-5069-5B57-6122-55E8546106FD}"/>
              </a:ext>
            </a:extLst>
          </p:cNvPr>
          <p:cNvSpPr txBox="1"/>
          <p:nvPr/>
        </p:nvSpPr>
        <p:spPr>
          <a:xfrm>
            <a:off x="2612916" y="13130280"/>
            <a:ext cx="430689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Ifjúságot célzó tevékenységnél legalább 1 releváns szakmai tapasztalattal rendelkező szervezet bevonása kötelező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879156D5-4F0D-83A2-7172-D46633E6CA7A}"/>
              </a:ext>
            </a:extLst>
          </p:cNvPr>
          <p:cNvSpPr txBox="1"/>
          <p:nvPr/>
        </p:nvSpPr>
        <p:spPr>
          <a:xfrm>
            <a:off x="2577196" y="14995837"/>
            <a:ext cx="4306898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identitás erősítése tevékenység standard eljárásrendben nem, csak kiemelt eljárásrendben pályázható!</a:t>
            </a: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8DEF5D7A-0A49-63B5-BBE6-12B37BD4F100}"/>
              </a:ext>
            </a:extLst>
          </p:cNvPr>
          <p:cNvSpPr txBox="1"/>
          <p:nvPr/>
        </p:nvSpPr>
        <p:spPr>
          <a:xfrm>
            <a:off x="2577196" y="16861394"/>
            <a:ext cx="430332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SZÚT-VEP illeszkedés bemutatása kötelező (standard eljárásrendben már a támogatási kérelem benyújtásakor) </a:t>
            </a:r>
          </a:p>
          <a:p>
            <a:r>
              <a:rPr lang="hu-HU" sz="6600" dirty="0">
                <a:latin typeface="Arial Regular"/>
              </a:rPr>
              <a:t>2. benyújtási szakaszban már a felülvizsgált SZÚT és VEP-</a:t>
            </a:r>
            <a:r>
              <a:rPr lang="hu-HU" sz="6600" dirty="0" err="1">
                <a:latin typeface="Arial Regular"/>
              </a:rPr>
              <a:t>hez</a:t>
            </a:r>
            <a:r>
              <a:rPr lang="hu-HU" sz="6600" dirty="0">
                <a:latin typeface="Arial Regular"/>
              </a:rPr>
              <a:t> kell illeszkedni!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149C3BBD-606C-FD47-060B-182A019AA184}"/>
              </a:ext>
            </a:extLst>
          </p:cNvPr>
          <p:cNvSpPr txBox="1"/>
          <p:nvPr/>
        </p:nvSpPr>
        <p:spPr>
          <a:xfrm>
            <a:off x="2577196" y="19742613"/>
            <a:ext cx="4272608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tevékenységekbe kizárólag hátrányos helyzetű célcsoportokat lehet bevonni: 2023 évi CXXV. Törvény 31. § (2): nők, mélyszegénységben élők, romák, fogyatékkal élők, gyermekek, idősek </a:t>
            </a:r>
            <a:endParaRPr lang="hu-HU" sz="66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EF07A-E0C4-8BDD-8678-2BA1D5CBC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657AB08-1024-5B06-6347-843A8E676CBF}"/>
              </a:ext>
            </a:extLst>
          </p:cNvPr>
          <p:cNvSpPr/>
          <p:nvPr/>
        </p:nvSpPr>
        <p:spPr>
          <a:xfrm>
            <a:off x="2709726" y="78669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F56ECB5-FE09-A731-5049-F11E2C79CE7F}"/>
              </a:ext>
            </a:extLst>
          </p:cNvPr>
          <p:cNvSpPr/>
          <p:nvPr/>
        </p:nvSpPr>
        <p:spPr>
          <a:xfrm>
            <a:off x="32118300" y="14238276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A3B4BCD-B84A-2D31-8132-A735B3FCB0B5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B24CA532-462C-3BE3-F64B-15EB17CE5F4E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5B5BB734-0E42-8941-CF07-8F9DA258BB5F}"/>
              </a:ext>
            </a:extLst>
          </p:cNvPr>
          <p:cNvSpPr txBox="1"/>
          <p:nvPr/>
        </p:nvSpPr>
        <p:spPr>
          <a:xfrm>
            <a:off x="6458293" y="8651091"/>
            <a:ext cx="335352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solidFill>
                  <a:srgbClr val="104772"/>
                </a:solidFill>
                <a:latin typeface="Abril Fatface"/>
              </a:rPr>
              <a:t>A támogatható tevékenységeket a 2.1.1. (önállóan támogatható tevékenységek)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DD84254A-F030-C569-7DCD-42AE7107AAF8}"/>
              </a:ext>
            </a:extLst>
          </p:cNvPr>
          <p:cNvSpPr txBox="1"/>
          <p:nvPr/>
        </p:nvSpPr>
        <p:spPr>
          <a:xfrm>
            <a:off x="3026857" y="11372886"/>
            <a:ext cx="405917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1. Szociális alapszolgáltatásokhoz és gyermekjóléti alapellátásokhoz kapcsolódó szemléletformálás (fogyatékkal élők, hajléktalan személyek, idősek, gyermekek, családok)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C3CF7F4D-BCE3-BC24-1E43-96549C1F0578}"/>
              </a:ext>
            </a:extLst>
          </p:cNvPr>
          <p:cNvSpPr txBox="1"/>
          <p:nvPr/>
        </p:nvSpPr>
        <p:spPr>
          <a:xfrm>
            <a:off x="3211458" y="14684119"/>
            <a:ext cx="4022254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támogatható tevékenységek (a teljesség igénye nélkül): Csoportfoglalkozások, tréningek, szupervízió a dolgozok részére, érzékenyítés, prevenciós programok, tapasztalatcsere </a:t>
            </a:r>
            <a:r>
              <a:rPr lang="hu-HU" sz="6600" dirty="0" err="1">
                <a:latin typeface="Arial Regular"/>
              </a:rPr>
              <a:t>stb</a:t>
            </a:r>
            <a:r>
              <a:rPr lang="hu-HU" sz="6600" dirty="0">
                <a:latin typeface="Arial Regular"/>
              </a:rPr>
              <a:t>….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9DCB3122-9487-804F-7C32-66FF1E8224FA}"/>
              </a:ext>
            </a:extLst>
          </p:cNvPr>
          <p:cNvSpPr txBox="1"/>
          <p:nvPr/>
        </p:nvSpPr>
        <p:spPr>
          <a:xfrm>
            <a:off x="3211458" y="18562632"/>
            <a:ext cx="405917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Indikátorként csak a szociális alapszolgáltatásban, vagy gyermekjóléti alapellátásban ellátott személy vehető figyelembe!</a:t>
            </a:r>
          </a:p>
        </p:txBody>
      </p:sp>
    </p:spTree>
    <p:extLst>
      <p:ext uri="{BB962C8B-B14F-4D97-AF65-F5344CB8AC3E}">
        <p14:creationId xmlns:p14="http://schemas.microsoft.com/office/powerpoint/2010/main" val="1177030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D131E-B064-E90D-810C-4CEBC152E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A1B1880-5BAC-F239-EDDA-5AF013F3EE70}"/>
              </a:ext>
            </a:extLst>
          </p:cNvPr>
          <p:cNvSpPr/>
          <p:nvPr/>
        </p:nvSpPr>
        <p:spPr>
          <a:xfrm>
            <a:off x="2709726" y="7866975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AC01FD5-1144-092F-C4E5-6467720E7921}"/>
              </a:ext>
            </a:extLst>
          </p:cNvPr>
          <p:cNvSpPr/>
          <p:nvPr/>
        </p:nvSpPr>
        <p:spPr>
          <a:xfrm>
            <a:off x="-11430000" y="14387180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ED93C0C-DFF1-3E1D-66FE-2DB21ACB287C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77D93B6-FAC2-228A-C8CB-9BC66A006980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985EC7D5-A18F-DA15-D1D1-0415E465DBFF}"/>
              </a:ext>
            </a:extLst>
          </p:cNvPr>
          <p:cNvSpPr txBox="1"/>
          <p:nvPr/>
        </p:nvSpPr>
        <p:spPr>
          <a:xfrm>
            <a:off x="2771482" y="9622587"/>
            <a:ext cx="409088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2. Közösségi programok a hátrányos helyzetű csoportokat érintően a társadalmi befogadás, társadalmi kohézió és identitás, munkaerőpiaci kompetenciák, együttműködés erősítésére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EB5D1EC8-8613-E107-C1BE-8C55B0D12FF2}"/>
              </a:ext>
            </a:extLst>
          </p:cNvPr>
          <p:cNvSpPr txBox="1"/>
          <p:nvPr/>
        </p:nvSpPr>
        <p:spPr>
          <a:xfrm>
            <a:off x="2771481" y="13174663"/>
            <a:ext cx="4090887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dirty="0">
                <a:latin typeface="Arial Regular"/>
              </a:rPr>
              <a:t>Támogatható tevékenységek </a:t>
            </a:r>
          </a:p>
          <a:p>
            <a:r>
              <a:rPr lang="hu-HU" sz="6600" dirty="0">
                <a:latin typeface="Arial Regular"/>
              </a:rPr>
              <a:t>- Mélyszegénységben élők számára szervezett tevékenységek (a teljesség igénye nélkül) baba-mama körök, tanórás kívüli oktatási tevékenységek, tehetségfejlesztő foglalkozások, pénzügyi tudatosság, kommunikációs tréningek…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8F0A344F-EEA8-996D-AC88-C8E5F5B97CC3}"/>
              </a:ext>
            </a:extLst>
          </p:cNvPr>
          <p:cNvSpPr txBox="1"/>
          <p:nvPr/>
        </p:nvSpPr>
        <p:spPr>
          <a:xfrm>
            <a:off x="2771481" y="18758065"/>
            <a:ext cx="409088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célcsoport itt csak mélyszegénységben élő gyermek, roma gyermek, mélyszegénységben élő fiatal lehet. Fogalommeghatározások: felhívás 13.3 C. pont (60. oldal). </a:t>
            </a:r>
          </a:p>
          <a:p>
            <a:pPr algn="just"/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A foglalkozásokat helyben kell megszervezni tanórán kívül, naptári évet átívelően</a:t>
            </a:r>
          </a:p>
        </p:txBody>
      </p:sp>
    </p:spTree>
    <p:extLst>
      <p:ext uri="{BB962C8B-B14F-4D97-AF65-F5344CB8AC3E}">
        <p14:creationId xmlns:p14="http://schemas.microsoft.com/office/powerpoint/2010/main" val="763264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64811-EA70-E0D7-FD05-2D8678BC0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8D5AD88-4165-F10F-EA8D-5F3792FDA1A1}"/>
              </a:ext>
            </a:extLst>
          </p:cNvPr>
          <p:cNvSpPr/>
          <p:nvPr/>
        </p:nvSpPr>
        <p:spPr>
          <a:xfrm>
            <a:off x="2711286" y="8820853"/>
            <a:ext cx="41226006" cy="0"/>
          </a:xfrm>
          <a:prstGeom prst="line">
            <a:avLst/>
          </a:prstGeom>
          <a:ln w="19050" cap="flat">
            <a:solidFill>
              <a:srgbClr val="104772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ECCA647-BB7E-77E1-94C6-8691DC02EAA2}"/>
              </a:ext>
            </a:extLst>
          </p:cNvPr>
          <p:cNvSpPr/>
          <p:nvPr/>
        </p:nvSpPr>
        <p:spPr>
          <a:xfrm rot="2679473">
            <a:off x="31693666" y="-9157082"/>
            <a:ext cx="24484132" cy="20903327"/>
          </a:xfrm>
          <a:custGeom>
            <a:avLst/>
            <a:gdLst/>
            <a:ahLst/>
            <a:cxnLst/>
            <a:rect l="l" t="t" r="r" b="b"/>
            <a:pathLst>
              <a:path w="9639356" h="8229600">
                <a:moveTo>
                  <a:pt x="0" y="0"/>
                </a:moveTo>
                <a:lnTo>
                  <a:pt x="9639356" y="0"/>
                </a:lnTo>
                <a:lnTo>
                  <a:pt x="963935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D637A9-615F-2F06-60D9-7A71AFB57106}"/>
              </a:ext>
            </a:extLst>
          </p:cNvPr>
          <p:cNvSpPr txBox="1"/>
          <p:nvPr/>
        </p:nvSpPr>
        <p:spPr>
          <a:xfrm>
            <a:off x="2612916" y="2717916"/>
            <a:ext cx="29505384" cy="2489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562"/>
              </a:lnSpc>
            </a:pPr>
            <a:r>
              <a:rPr lang="hu-HU" sz="21092" dirty="0">
                <a:solidFill>
                  <a:srgbClr val="104772"/>
                </a:solidFill>
                <a:latin typeface="Abril Fatface"/>
              </a:rPr>
              <a:t>Standard eljárásrend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DDCDC11B-C8AA-0E76-3BEC-D8B22A7A3E46}"/>
              </a:ext>
            </a:extLst>
          </p:cNvPr>
          <p:cNvSpPr txBox="1"/>
          <p:nvPr/>
        </p:nvSpPr>
        <p:spPr>
          <a:xfrm>
            <a:off x="14162663" y="5991310"/>
            <a:ext cx="2977306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hu-HU" sz="10000" dirty="0">
                <a:solidFill>
                  <a:srgbClr val="104772"/>
                </a:solidFill>
                <a:latin typeface="Abril Fatface"/>
              </a:rPr>
              <a:t>Fontos részletek és szabályozások a felhívásból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E95D999A-F1DD-0FD5-34FD-F0FFDBFF01F2}"/>
              </a:ext>
            </a:extLst>
          </p:cNvPr>
          <p:cNvSpPr txBox="1"/>
          <p:nvPr/>
        </p:nvSpPr>
        <p:spPr>
          <a:xfrm>
            <a:off x="4716434" y="14891063"/>
            <a:ext cx="3915109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dirty="0">
                <a:latin typeface="Arial Regular"/>
              </a:rPr>
              <a:t>Helyi kulturális közösségfejlesztési folyamat kezdeményezése és megvalósítása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9A7E7AEC-2579-A768-B888-7CDEBBF943A4}"/>
              </a:ext>
            </a:extLst>
          </p:cNvPr>
          <p:cNvSpPr txBox="1"/>
          <p:nvPr/>
        </p:nvSpPr>
        <p:spPr>
          <a:xfrm>
            <a:off x="2612916" y="16657847"/>
            <a:ext cx="4090887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b="1" u="sng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LÉNYEGES</a:t>
            </a:r>
            <a:r>
              <a:rPr lang="hu-HU" sz="6600" b="1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: </a:t>
            </a:r>
            <a:r>
              <a:rPr lang="hu-HU" sz="6600" dirty="0">
                <a:solidFill>
                  <a:schemeClr val="accent2">
                    <a:lumMod val="75000"/>
                  </a:schemeClr>
                </a:solidFill>
                <a:latin typeface="Arial Regular"/>
              </a:rPr>
              <a:t>cselekvési terv készítése, közösségi részvétel biztosítása, egy fő képzésének biztosítása (kulturális közösségfejlesztés gyakorlata), negyedévente rendezvények szervezése, fél évente új program), célterült: 500-15.000 fő</a:t>
            </a:r>
            <a:endParaRPr lang="hu-HU" sz="6600" b="1" u="sng" dirty="0">
              <a:solidFill>
                <a:schemeClr val="accent2">
                  <a:lumMod val="75000"/>
                </a:schemeClr>
              </a:solidFill>
              <a:latin typeface="Arial Regular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0C30755-2CFF-D4E5-FC1A-8010F3963E65}"/>
              </a:ext>
            </a:extLst>
          </p:cNvPr>
          <p:cNvSpPr/>
          <p:nvPr/>
        </p:nvSpPr>
        <p:spPr>
          <a:xfrm>
            <a:off x="2614476" y="9740203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C9AF4E08-AB8E-1930-8BE6-5CDC5A57816E}"/>
              </a:ext>
            </a:extLst>
          </p:cNvPr>
          <p:cNvSpPr txBox="1"/>
          <p:nvPr/>
        </p:nvSpPr>
        <p:spPr>
          <a:xfrm>
            <a:off x="4716434" y="9557417"/>
            <a:ext cx="3896548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A sajátos nevelési igényű, pszichés fejlődési zavarral küzdő gyerekek helyben történő fejlesztésének, tanításának támogatása</a:t>
            </a: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7568DF00-D622-B5D4-5B0D-72B16CF7C732}"/>
              </a:ext>
            </a:extLst>
          </p:cNvPr>
          <p:cNvSpPr/>
          <p:nvPr/>
        </p:nvSpPr>
        <p:spPr>
          <a:xfrm>
            <a:off x="2614476" y="12088510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62138C9D-CD88-6ED3-E5E6-69651077C643}"/>
              </a:ext>
            </a:extLst>
          </p:cNvPr>
          <p:cNvSpPr txBox="1"/>
          <p:nvPr/>
        </p:nvSpPr>
        <p:spPr>
          <a:xfrm>
            <a:off x="4782097" y="12004883"/>
            <a:ext cx="388998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Ifjúságot célzó tevékenységek (szakkörök, vállalkozói kompetenciák erősítése, fiatalok bevonása a közügyekbe, tematikus táborok</a:t>
            </a:r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9C0D9BD7-49B3-4B47-464D-54FFD1671F0A}"/>
              </a:ext>
            </a:extLst>
          </p:cNvPr>
          <p:cNvSpPr/>
          <p:nvPr/>
        </p:nvSpPr>
        <p:spPr>
          <a:xfrm>
            <a:off x="2587434" y="14439390"/>
            <a:ext cx="1654284" cy="1740568"/>
          </a:xfrm>
          <a:custGeom>
            <a:avLst/>
            <a:gdLst/>
            <a:ahLst/>
            <a:cxnLst/>
            <a:rect l="l" t="t" r="r" b="b"/>
            <a:pathLst>
              <a:path w="3724508" h="3182761">
                <a:moveTo>
                  <a:pt x="0" y="0"/>
                </a:moveTo>
                <a:lnTo>
                  <a:pt x="3724507" y="0"/>
                </a:lnTo>
                <a:lnTo>
                  <a:pt x="3724507" y="3182761"/>
                </a:lnTo>
                <a:lnTo>
                  <a:pt x="0" y="31827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F259DBE-C7CD-3AE3-F0AB-A2A1D1C96420}"/>
              </a:ext>
            </a:extLst>
          </p:cNvPr>
          <p:cNvSpPr txBox="1"/>
          <p:nvPr/>
        </p:nvSpPr>
        <p:spPr>
          <a:xfrm>
            <a:off x="4814804" y="20444456"/>
            <a:ext cx="3896548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Vármegyei és térségi identitás erősítése, térségfejlesztési együttműködések (csak kiemelt eljárásrendben!)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0448816F-69CC-3510-9276-FD1E1DDE9135}"/>
              </a:ext>
            </a:extLst>
          </p:cNvPr>
          <p:cNvSpPr txBox="1"/>
          <p:nvPr/>
        </p:nvSpPr>
        <p:spPr>
          <a:xfrm>
            <a:off x="4880467" y="22891922"/>
            <a:ext cx="388998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6600" dirty="0">
                <a:latin typeface="Arial Regular"/>
              </a:rPr>
              <a:t>Roma nők foglalkoztatását elősegítő felzárkózási programok felkutatása, népszerűsítése és programba való bekapcsolódásának elősegítése</a:t>
            </a:r>
          </a:p>
        </p:txBody>
      </p:sp>
      <p:sp>
        <p:nvSpPr>
          <p:cNvPr id="18" name="Freeform 2">
            <a:extLst>
              <a:ext uri="{FF2B5EF4-FFF2-40B4-BE49-F238E27FC236}">
                <a16:creationId xmlns:a16="http://schemas.microsoft.com/office/drawing/2014/main" id="{E66E3554-9644-3EEC-171F-B002B44FD203}"/>
              </a:ext>
            </a:extLst>
          </p:cNvPr>
          <p:cNvSpPr/>
          <p:nvPr/>
        </p:nvSpPr>
        <p:spPr>
          <a:xfrm>
            <a:off x="2711286" y="20805968"/>
            <a:ext cx="1380919" cy="1364580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">
            <a:extLst>
              <a:ext uri="{FF2B5EF4-FFF2-40B4-BE49-F238E27FC236}">
                <a16:creationId xmlns:a16="http://schemas.microsoft.com/office/drawing/2014/main" id="{73117F98-EF50-37B6-909C-2954036FC251}"/>
              </a:ext>
            </a:extLst>
          </p:cNvPr>
          <p:cNvSpPr/>
          <p:nvPr/>
        </p:nvSpPr>
        <p:spPr>
          <a:xfrm>
            <a:off x="2711286" y="23214502"/>
            <a:ext cx="1380919" cy="1364580"/>
          </a:xfrm>
          <a:custGeom>
            <a:avLst/>
            <a:gdLst/>
            <a:ahLst/>
            <a:cxnLst/>
            <a:rect l="l" t="t" r="r" b="b"/>
            <a:pathLst>
              <a:path w="2761838" h="2855283">
                <a:moveTo>
                  <a:pt x="0" y="0"/>
                </a:moveTo>
                <a:lnTo>
                  <a:pt x="2761837" y="0"/>
                </a:lnTo>
                <a:lnTo>
                  <a:pt x="2761837" y="2855283"/>
                </a:lnTo>
                <a:lnTo>
                  <a:pt x="0" y="28552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433069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2451</TotalTime>
  <Words>1316</Words>
  <Application>Microsoft Office PowerPoint</Application>
  <PresentationFormat>Egyéni</PresentationFormat>
  <Paragraphs>159</Paragraphs>
  <Slides>17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6" baseType="lpstr">
      <vt:lpstr>Abril Fatface</vt:lpstr>
      <vt:lpstr>Arial</vt:lpstr>
      <vt:lpstr>Arial Black</vt:lpstr>
      <vt:lpstr>Arial Regular</vt:lpstr>
      <vt:lpstr>Calibri</vt:lpstr>
      <vt:lpstr>Codec Pro</vt:lpstr>
      <vt:lpstr>Codec Pro Bold</vt:lpstr>
      <vt:lpstr>Wingdings</vt:lpstr>
      <vt:lpstr>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coollab</dc:creator>
  <cp:lastModifiedBy>Videkf KEMOH</cp:lastModifiedBy>
  <cp:revision>147</cp:revision>
  <dcterms:created xsi:type="dcterms:W3CDTF">2021-02-22T15:24:10Z</dcterms:created>
  <dcterms:modified xsi:type="dcterms:W3CDTF">2024-11-11T10:18:07Z</dcterms:modified>
</cp:coreProperties>
</file>